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3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1" r:id="rId17"/>
    <p:sldId id="282" r:id="rId18"/>
    <p:sldId id="278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3" r:id="rId27"/>
    <p:sldId id="279" r:id="rId28"/>
    <p:sldId id="280" r:id="rId29"/>
  </p:sldIdLst>
  <p:sldSz cx="12192000" cy="6858000"/>
  <p:notesSz cx="6858000" cy="9144000"/>
  <p:embeddedFontLst>
    <p:embeddedFont>
      <p:font typeface="Geologica" panose="020B0604020202020204" charset="0"/>
      <p:regular r:id="rId31"/>
      <p:bold r:id="rId32"/>
    </p:embeddedFont>
    <p:embeddedFont>
      <p:font typeface="Geologica Light" panose="020B0604020202020204" charset="0"/>
      <p:regular r:id="rId33"/>
      <p:bold r:id="rId34"/>
    </p:embeddedFont>
    <p:embeddedFont>
      <p:font typeface="Geologica Medium" panose="020B0604020202020204" charset="0"/>
      <p:regular r:id="rId35"/>
      <p:bold r:id="rId36"/>
    </p:embeddedFont>
    <p:embeddedFont>
      <p:font typeface="Geologica SemiBold" panose="020B0604020202020204" charset="0"/>
      <p:regular r:id="rId37"/>
      <p:bold r:id="rId38"/>
    </p:embeddedFont>
    <p:embeddedFont>
      <p:font typeface="Montserrat" panose="00000500000000000000" pitchFamily="2" charset="0"/>
      <p:regular r:id="rId39"/>
      <p:bold r:id="rId40"/>
      <p:italic r:id="rId41"/>
      <p:boldItalic r:id="rId42"/>
    </p:embeddedFont>
    <p:embeddedFont>
      <p:font typeface="Montserrat Light" panose="00000400000000000000" pitchFamily="2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3" roundtripDataSignature="AMtx7mhtsAHIaLGG8kDeGux286m9LCTf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D2E883E-0940-4795-A087-5E9EB650E59C}">
  <a:tblStyle styleId="{5D2E883E-0940-4795-A087-5E9EB650E59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>
          <a:top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 b="off" i="off"/>
      <a:tcStyle>
        <a:tcBdr/>
      </a:tcStyle>
    </a:band2H>
    <a:band1V>
      <a:tcTxStyle b="off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 b="off" i="off"/>
      <a:tcStyle>
        <a:tcBdr>
          <a:lef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2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8.xml"/><Relationship Id="rId41" Type="http://schemas.openxmlformats.org/officeDocument/2006/relationships/font" Target="fonts/font11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88d6b80e94_0_3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g388d6b80e94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88d6b80e94_0_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g388d6b80e94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42" name="Google Shape;24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8d6b80e94_0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48" name="Google Shape;248;g388d6b80e94_0_6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388d6b80e94_0_6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60" name="Google Shape;26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1" name="Google Shape;26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88d6b80e94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72" name="Google Shape;272;g388d6b80e94_0_7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3" name="Google Shape;273;g388d6b80e94_0_7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4" name="Google Shape;2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9" name="Google Shape;30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>
          <a:extLst>
            <a:ext uri="{FF2B5EF4-FFF2-40B4-BE49-F238E27FC236}">
              <a16:creationId xmlns:a16="http://schemas.microsoft.com/office/drawing/2014/main" id="{52A38790-C6AE-AC30-84F9-706EE5F52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5:notes">
            <a:extLst>
              <a:ext uri="{FF2B5EF4-FFF2-40B4-BE49-F238E27FC236}">
                <a16:creationId xmlns:a16="http://schemas.microsoft.com/office/drawing/2014/main" id="{89B96EF4-A700-ECA7-F91A-87E2E313B2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5" name="Google Shape;315;p15:notes">
            <a:extLst>
              <a:ext uri="{FF2B5EF4-FFF2-40B4-BE49-F238E27FC236}">
                <a16:creationId xmlns:a16="http://schemas.microsoft.com/office/drawing/2014/main" id="{05D631C6-5E92-B1C6-8468-4711F5314E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968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>
          <a:extLst>
            <a:ext uri="{FF2B5EF4-FFF2-40B4-BE49-F238E27FC236}">
              <a16:creationId xmlns:a16="http://schemas.microsoft.com/office/drawing/2014/main" id="{ADB1376A-EC25-BEB7-5D62-E7CA0A45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>
            <a:extLst>
              <a:ext uri="{FF2B5EF4-FFF2-40B4-BE49-F238E27FC236}">
                <a16:creationId xmlns:a16="http://schemas.microsoft.com/office/drawing/2014/main" id="{A1920317-318D-7381-86EA-E5CEC258C1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42" name="Google Shape;242;p9:notes">
            <a:extLst>
              <a:ext uri="{FF2B5EF4-FFF2-40B4-BE49-F238E27FC236}">
                <a16:creationId xmlns:a16="http://schemas.microsoft.com/office/drawing/2014/main" id="{D4476A81-37F6-F0E7-09CF-F33E1D0A2E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9:notes">
            <a:extLst>
              <a:ext uri="{FF2B5EF4-FFF2-40B4-BE49-F238E27FC236}">
                <a16:creationId xmlns:a16="http://schemas.microsoft.com/office/drawing/2014/main" id="{7DB3A0A8-E6B2-F5A2-91C0-87ECE6F92E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5974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62" name="Google Shape;36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3" name="Google Shape;363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5" name="Google Shape;31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4" name="Google Shape;32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0" name="Google Shape;33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36" name="Google Shape;33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7" name="Google Shape;33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43" name="Google Shape;34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4" name="Google Shape;34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0" name="Google Shape;35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>
          <a:extLst>
            <a:ext uri="{FF2B5EF4-FFF2-40B4-BE49-F238E27FC236}">
              <a16:creationId xmlns:a16="http://schemas.microsoft.com/office/drawing/2014/main" id="{4EF460EB-20AE-CDAC-A78E-FBC110D14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1:notes">
            <a:extLst>
              <a:ext uri="{FF2B5EF4-FFF2-40B4-BE49-F238E27FC236}">
                <a16:creationId xmlns:a16="http://schemas.microsoft.com/office/drawing/2014/main" id="{20551DD7-5E78-BF28-A7EF-F3FEF462B9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62" name="Google Shape;362;p21:notes">
            <a:extLst>
              <a:ext uri="{FF2B5EF4-FFF2-40B4-BE49-F238E27FC236}">
                <a16:creationId xmlns:a16="http://schemas.microsoft.com/office/drawing/2014/main" id="{876B286B-6BEB-5C5E-757E-F57BC9B31A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3" name="Google Shape;363;p21:notes">
            <a:extLst>
              <a:ext uri="{FF2B5EF4-FFF2-40B4-BE49-F238E27FC236}">
                <a16:creationId xmlns:a16="http://schemas.microsoft.com/office/drawing/2014/main" id="{FDD342DF-CECB-264B-8BEC-9E1BFDAD15F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55709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0" name="Google Shape;3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clusion - Logo White">
  <p:cSld name="1_Conclusion - Logo 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1042" y="3867371"/>
            <a:ext cx="4187851" cy="891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1042" y="1395984"/>
            <a:ext cx="4182642" cy="2163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Image Background and Title">
  <p:cSld name="Dark Image Background and 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8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327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Google Shape;18;p28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75" cy="23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" name="Google Shape;19;p28"/>
          <p:cNvSpPr txBox="1">
            <a:spLocks noGrp="1"/>
          </p:cNvSpPr>
          <p:nvPr>
            <p:ph type="title"/>
          </p:nvPr>
        </p:nvSpPr>
        <p:spPr>
          <a:xfrm>
            <a:off x="798919" y="3960000"/>
            <a:ext cx="6417856" cy="1285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6"/>
          <p:cNvSpPr txBox="1">
            <a:spLocks noGrp="1"/>
          </p:cNvSpPr>
          <p:nvPr>
            <p:ph type="title"/>
          </p:nvPr>
        </p:nvSpPr>
        <p:spPr>
          <a:xfrm>
            <a:off x="838200" y="11811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body" idx="1"/>
          </p:nvPr>
        </p:nvSpPr>
        <p:spPr>
          <a:xfrm>
            <a:off x="838200" y="25068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800"/>
              <a:buFont typeface="Montserrat"/>
              <a:buChar char="•"/>
              <a:defRPr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4" name="Google Shape;24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299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or Highlight - dark">
  <p:cSld name="Gradi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723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3486" y="99174"/>
            <a:ext cx="6659653" cy="665965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0" y="2997000"/>
            <a:ext cx="7423306" cy="87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" name="Google Shape;29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89813" y="0"/>
            <a:ext cx="4070299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75" cy="23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body" idx="1"/>
          </p:nvPr>
        </p:nvSpPr>
        <p:spPr>
          <a:xfrm>
            <a:off x="432000" y="1977475"/>
            <a:ext cx="10980000" cy="43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1340"/>
              </a:buClr>
              <a:buSzPts val="1440"/>
              <a:buChar char="•"/>
              <a:defRPr>
                <a:solidFill>
                  <a:srgbClr val="001340"/>
                </a:solidFill>
              </a:defRPr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1340"/>
              </a:buClr>
              <a:buSzPts val="1440"/>
              <a:buChar char="•"/>
              <a:defRPr>
                <a:solidFill>
                  <a:srgbClr val="001340"/>
                </a:solidFill>
              </a:defRPr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1340"/>
              </a:buClr>
              <a:buSzPts val="1440"/>
              <a:buChar char="•"/>
              <a:defRPr>
                <a:solidFill>
                  <a:srgbClr val="001340"/>
                </a:solidFill>
              </a:defRPr>
            </a:lvl3pPr>
            <a:lvl4pPr marL="1828800" lvl="3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440"/>
              <a:buChar char="•"/>
              <a:defRPr>
                <a:solidFill>
                  <a:srgbClr val="001340"/>
                </a:solidFill>
              </a:defRPr>
            </a:lvl4pPr>
            <a:lvl5pPr marL="2286000" lvl="4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440"/>
              <a:buChar char="•"/>
              <a:defRPr>
                <a:solidFill>
                  <a:srgbClr val="00134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800"/>
              <a:buChar char="•"/>
              <a:defRPr>
                <a:solidFill>
                  <a:srgbClr val="001340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000"/>
              <a:buFont typeface="Montserrat"/>
              <a:buChar char="•"/>
              <a:defRPr sz="100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000"/>
              <a:buFont typeface="Montserrat"/>
              <a:buChar char="•"/>
              <a:defRPr sz="100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000"/>
              <a:buFont typeface="Montserrat"/>
              <a:buChar char="•"/>
              <a:defRPr sz="100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3" name="Google Shape;33;p30"/>
          <p:cNvSpPr txBox="1">
            <a:spLocks noGrp="1"/>
          </p:cNvSpPr>
          <p:nvPr>
            <p:ph type="title"/>
          </p:nvPr>
        </p:nvSpPr>
        <p:spPr>
          <a:xfrm>
            <a:off x="432000" y="920300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800"/>
              <a:buNone/>
              <a:defRPr>
                <a:solidFill>
                  <a:srgbClr val="00134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9pPr>
          </a:lstStyle>
          <a:p>
            <a:endParaRPr/>
          </a:p>
        </p:txBody>
      </p:sp>
      <p:pic>
        <p:nvPicPr>
          <p:cNvPr id="34" name="Google Shape;34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299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Three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1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75" cy="23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body" idx="1"/>
          </p:nvPr>
        </p:nvSpPr>
        <p:spPr>
          <a:xfrm>
            <a:off x="432000" y="2235200"/>
            <a:ext cx="3840900" cy="4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•"/>
              <a:defRPr sz="2400"/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2pPr>
            <a:lvl3pPr marL="1371600" lvl="2" indent="-2997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120"/>
              <a:buChar char="•"/>
              <a:defRPr sz="1400"/>
            </a:lvl3pPr>
            <a:lvl4pPr marL="1828800" lvl="3" indent="-2895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60"/>
              <a:buChar char="•"/>
              <a:defRPr sz="1200"/>
            </a:lvl4pPr>
            <a:lvl5pPr marL="2286000" lvl="4" indent="-284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880"/>
              <a:buChar char="•"/>
              <a:defRPr sz="11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Montserrat Light"/>
              <a:buChar char="•"/>
              <a:defRPr>
                <a:solidFill>
                  <a:schemeClr val="accent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•"/>
              <a:defRPr sz="1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title"/>
          </p:nvPr>
        </p:nvSpPr>
        <p:spPr>
          <a:xfrm>
            <a:off x="432000" y="1105949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800"/>
              <a:buNone/>
              <a:defRPr>
                <a:solidFill>
                  <a:srgbClr val="00134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31"/>
          <p:cNvSpPr txBox="1">
            <a:spLocks noGrp="1"/>
          </p:cNvSpPr>
          <p:nvPr>
            <p:ph type="body" idx="2"/>
          </p:nvPr>
        </p:nvSpPr>
        <p:spPr>
          <a:xfrm>
            <a:off x="4270801" y="2235200"/>
            <a:ext cx="3840900" cy="4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•"/>
              <a:defRPr sz="2400"/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2pPr>
            <a:lvl3pPr marL="1371600" lvl="2" indent="-2997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120"/>
              <a:buChar char="•"/>
              <a:defRPr sz="1400"/>
            </a:lvl3pPr>
            <a:lvl4pPr marL="1828800" lvl="3" indent="-2895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60"/>
              <a:buChar char="•"/>
              <a:defRPr sz="1200"/>
            </a:lvl4pPr>
            <a:lvl5pPr marL="2286000" lvl="4" indent="-284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880"/>
              <a:buChar char="•"/>
              <a:defRPr sz="11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Montserrat Light"/>
              <a:buChar char="•"/>
              <a:defRPr>
                <a:solidFill>
                  <a:schemeClr val="accent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•"/>
              <a:defRPr sz="1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0" name="Google Shape;40;p31"/>
          <p:cNvSpPr txBox="1">
            <a:spLocks noGrp="1"/>
          </p:cNvSpPr>
          <p:nvPr>
            <p:ph type="body" idx="3"/>
          </p:nvPr>
        </p:nvSpPr>
        <p:spPr>
          <a:xfrm>
            <a:off x="8111701" y="2235200"/>
            <a:ext cx="3840900" cy="4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•"/>
              <a:defRPr sz="2400"/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2pPr>
            <a:lvl3pPr marL="1371600" lvl="2" indent="-2997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120"/>
              <a:buChar char="•"/>
              <a:defRPr sz="1400"/>
            </a:lvl3pPr>
            <a:lvl4pPr marL="1828800" lvl="3" indent="-2895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60"/>
              <a:buChar char="•"/>
              <a:defRPr sz="1200"/>
            </a:lvl4pPr>
            <a:lvl5pPr marL="2286000" lvl="4" indent="-284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880"/>
              <a:buChar char="•"/>
              <a:defRPr sz="11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Montserrat Light"/>
              <a:buChar char="•"/>
              <a:defRPr>
                <a:solidFill>
                  <a:schemeClr val="accent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•"/>
              <a:defRPr sz="1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41" name="Google Shape;41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299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1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or Highlight - light">
  <p:cSld name="Section or Highlight - ligh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7"/>
          <p:cNvSpPr txBox="1">
            <a:spLocks noGrp="1"/>
          </p:cNvSpPr>
          <p:nvPr>
            <p:ph type="ctrTitle"/>
          </p:nvPr>
        </p:nvSpPr>
        <p:spPr>
          <a:xfrm>
            <a:off x="561449" y="2108850"/>
            <a:ext cx="4913400" cy="26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  <a:defRPr sz="6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4" name="Google Shape;44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299" cy="90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0645" y="401885"/>
            <a:ext cx="6054230" cy="6054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5"/>
          <p:cNvSpPr txBox="1">
            <a:spLocks noGrp="1"/>
          </p:cNvSpPr>
          <p:nvPr>
            <p:ph type="ctrTitle"/>
          </p:nvPr>
        </p:nvSpPr>
        <p:spPr>
          <a:xfrm>
            <a:off x="561449" y="1972175"/>
            <a:ext cx="4913400" cy="26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6000"/>
              <a:buFont typeface="Montserrat"/>
              <a:buNone/>
              <a:defRPr sz="6000" b="1" i="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ubTitle" idx="1"/>
          </p:nvPr>
        </p:nvSpPr>
        <p:spPr>
          <a:xfrm>
            <a:off x="561457" y="5369912"/>
            <a:ext cx="4401900" cy="18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1340"/>
              </a:buClr>
              <a:buSzPts val="2240"/>
              <a:buNone/>
              <a:defRPr sz="2800" b="0" i="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BC46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0" name="Google Shape;50;p25"/>
          <p:cNvSpPr txBox="1"/>
          <p:nvPr/>
        </p:nvSpPr>
        <p:spPr>
          <a:xfrm>
            <a:off x="5114204" y="697957"/>
            <a:ext cx="1846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8912" y="0"/>
            <a:ext cx="3700272" cy="820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or Highlight - light">
  <p:cSld name="1_Section or Highlight - ligh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3"/>
          <p:cNvSpPr>
            <a:spLocks noGrp="1"/>
          </p:cNvSpPr>
          <p:nvPr>
            <p:ph type="pic" idx="2"/>
          </p:nvPr>
        </p:nvSpPr>
        <p:spPr>
          <a:xfrm>
            <a:off x="7124700" y="0"/>
            <a:ext cx="50673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" name="Google Shape;54;p33"/>
          <p:cNvSpPr txBox="1">
            <a:spLocks noGrp="1"/>
          </p:cNvSpPr>
          <p:nvPr>
            <p:ph type="ctrTitle"/>
          </p:nvPr>
        </p:nvSpPr>
        <p:spPr>
          <a:xfrm>
            <a:off x="561449" y="1972175"/>
            <a:ext cx="4913400" cy="26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6000"/>
              <a:buFont typeface="Montserrat"/>
              <a:buNone/>
              <a:defRPr sz="6000" b="1" i="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5" name="Google Shape;55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299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">
  <p:cSld name="CUSTOM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3091" y="-1002999"/>
            <a:ext cx="8863998" cy="8863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3203" y="2169496"/>
            <a:ext cx="2980826" cy="2519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clusion - Logo Black">
  <p:cSld name="Conclusion - Logo 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12260" y="1752600"/>
            <a:ext cx="3967480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A7B17"/>
          </p15:clr>
        </p15:guide>
        <p15:guide id="2" pos="3840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6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3" name="Google Shape;63;p36"/>
          <p:cNvSpPr txBox="1">
            <a:spLocks noGrp="1"/>
          </p:cNvSpPr>
          <p:nvPr>
            <p:ph type="body" idx="1"/>
          </p:nvPr>
        </p:nvSpPr>
        <p:spPr>
          <a:xfrm>
            <a:off x="432000" y="2255675"/>
            <a:ext cx="5505600" cy="42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800"/>
              <a:buChar char="•"/>
              <a:defRPr>
                <a:solidFill>
                  <a:srgbClr val="001340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4" name="Google Shape;64;p36"/>
          <p:cNvSpPr txBox="1">
            <a:spLocks noGrp="1"/>
          </p:cNvSpPr>
          <p:nvPr>
            <p:ph type="body" idx="2"/>
          </p:nvPr>
        </p:nvSpPr>
        <p:spPr>
          <a:xfrm>
            <a:off x="6300000" y="2255675"/>
            <a:ext cx="5478600" cy="42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800"/>
              <a:buFont typeface="Montserrat"/>
              <a:buChar char="•"/>
              <a:defRPr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5" name="Google Shape;65;p36"/>
          <p:cNvSpPr txBox="1">
            <a:spLocks noGrp="1"/>
          </p:cNvSpPr>
          <p:nvPr>
            <p:ph type="title"/>
          </p:nvPr>
        </p:nvSpPr>
        <p:spPr>
          <a:xfrm>
            <a:off x="432000" y="1031674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6" name="Google Shape;66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299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7"/>
          <p:cNvSpPr txBox="1">
            <a:spLocks noGrp="1"/>
          </p:cNvSpPr>
          <p:nvPr>
            <p:ph type="ctrTitle"/>
          </p:nvPr>
        </p:nvSpPr>
        <p:spPr>
          <a:xfrm>
            <a:off x="1524000" y="1502700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subTitle" idx="1"/>
          </p:nvPr>
        </p:nvSpPr>
        <p:spPr>
          <a:xfrm>
            <a:off x="1524000" y="3982376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0" name="Google Shape;70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1" name="Google Shape;71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299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88d6b80e94_0_676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86B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8" name="Google Shape;78;g388d6b80e94_0_676"/>
          <p:cNvSpPr txBox="1">
            <a:spLocks noGrp="1"/>
          </p:cNvSpPr>
          <p:nvPr>
            <p:ph type="body" idx="1"/>
          </p:nvPr>
        </p:nvSpPr>
        <p:spPr>
          <a:xfrm>
            <a:off x="432000" y="1977475"/>
            <a:ext cx="10980000" cy="43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1340"/>
              </a:buClr>
              <a:buSzPts val="1440"/>
              <a:buChar char="•"/>
              <a:defRPr>
                <a:solidFill>
                  <a:srgbClr val="001340"/>
                </a:solidFill>
              </a:defRPr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1340"/>
              </a:buClr>
              <a:buSzPts val="1440"/>
              <a:buChar char="•"/>
              <a:defRPr>
                <a:solidFill>
                  <a:srgbClr val="001340"/>
                </a:solidFill>
              </a:defRPr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1340"/>
              </a:buClr>
              <a:buSzPts val="1440"/>
              <a:buChar char="•"/>
              <a:defRPr>
                <a:solidFill>
                  <a:srgbClr val="001340"/>
                </a:solidFill>
              </a:defRPr>
            </a:lvl3pPr>
            <a:lvl4pPr marL="1828800" lvl="3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440"/>
              <a:buChar char="•"/>
              <a:defRPr>
                <a:solidFill>
                  <a:srgbClr val="001340"/>
                </a:solidFill>
              </a:defRPr>
            </a:lvl4pPr>
            <a:lvl5pPr marL="2286000" lvl="4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440"/>
              <a:buChar char="•"/>
              <a:defRPr>
                <a:solidFill>
                  <a:srgbClr val="00134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800"/>
              <a:buChar char="•"/>
              <a:defRPr>
                <a:solidFill>
                  <a:srgbClr val="001340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000"/>
              <a:buFont typeface="Montserrat"/>
              <a:buChar char="•"/>
              <a:defRPr sz="100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000"/>
              <a:buFont typeface="Montserrat"/>
              <a:buChar char="•"/>
              <a:defRPr sz="100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000"/>
              <a:buFont typeface="Montserrat"/>
              <a:buChar char="•"/>
              <a:defRPr sz="100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9" name="Google Shape;79;g388d6b80e94_0_676"/>
          <p:cNvSpPr txBox="1">
            <a:spLocks noGrp="1"/>
          </p:cNvSpPr>
          <p:nvPr>
            <p:ph type="title"/>
          </p:nvPr>
        </p:nvSpPr>
        <p:spPr>
          <a:xfrm>
            <a:off x="432000" y="920300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800"/>
              <a:buNone/>
              <a:defRPr>
                <a:solidFill>
                  <a:srgbClr val="00134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9pPr>
          </a:lstStyle>
          <a:p>
            <a:endParaRPr/>
          </a:p>
        </p:txBody>
      </p:sp>
      <p:pic>
        <p:nvPicPr>
          <p:cNvPr id="80" name="Google Shape;80;g388d6b80e94_0_6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Three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88d6b80e94_0_697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3" name="Google Shape;83;g388d6b80e94_0_697"/>
          <p:cNvSpPr txBox="1">
            <a:spLocks noGrp="1"/>
          </p:cNvSpPr>
          <p:nvPr>
            <p:ph type="body" idx="1"/>
          </p:nvPr>
        </p:nvSpPr>
        <p:spPr>
          <a:xfrm>
            <a:off x="432000" y="2235200"/>
            <a:ext cx="3840900" cy="4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•"/>
              <a:defRPr sz="2400"/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2pPr>
            <a:lvl3pPr marL="1371600" lvl="2" indent="-2997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120"/>
              <a:buChar char="•"/>
              <a:defRPr sz="1400"/>
            </a:lvl3pPr>
            <a:lvl4pPr marL="1828800" lvl="3" indent="-2895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60"/>
              <a:buChar char="•"/>
              <a:defRPr sz="1200"/>
            </a:lvl4pPr>
            <a:lvl5pPr marL="2286000" lvl="4" indent="-284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880"/>
              <a:buChar char="•"/>
              <a:defRPr sz="11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Montserrat Light"/>
              <a:buChar char="•"/>
              <a:defRPr>
                <a:solidFill>
                  <a:schemeClr val="accent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•"/>
              <a:defRPr sz="1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4" name="Google Shape;84;g388d6b80e94_0_697"/>
          <p:cNvSpPr txBox="1">
            <a:spLocks noGrp="1"/>
          </p:cNvSpPr>
          <p:nvPr>
            <p:ph type="title"/>
          </p:nvPr>
        </p:nvSpPr>
        <p:spPr>
          <a:xfrm>
            <a:off x="432000" y="1105949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800"/>
              <a:buNone/>
              <a:defRPr>
                <a:solidFill>
                  <a:srgbClr val="00134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400"/>
              <a:buNone/>
              <a:defRPr>
                <a:solidFill>
                  <a:srgbClr val="001340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g388d6b80e94_0_697"/>
          <p:cNvSpPr txBox="1">
            <a:spLocks noGrp="1"/>
          </p:cNvSpPr>
          <p:nvPr>
            <p:ph type="body" idx="2"/>
          </p:nvPr>
        </p:nvSpPr>
        <p:spPr>
          <a:xfrm>
            <a:off x="4270801" y="2235200"/>
            <a:ext cx="3840900" cy="4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•"/>
              <a:defRPr sz="2400"/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2pPr>
            <a:lvl3pPr marL="1371600" lvl="2" indent="-2997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120"/>
              <a:buChar char="•"/>
              <a:defRPr sz="1400"/>
            </a:lvl3pPr>
            <a:lvl4pPr marL="1828800" lvl="3" indent="-2895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60"/>
              <a:buChar char="•"/>
              <a:defRPr sz="1200"/>
            </a:lvl4pPr>
            <a:lvl5pPr marL="2286000" lvl="4" indent="-284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880"/>
              <a:buChar char="•"/>
              <a:defRPr sz="11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Montserrat Light"/>
              <a:buChar char="•"/>
              <a:defRPr>
                <a:solidFill>
                  <a:schemeClr val="accent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•"/>
              <a:defRPr sz="1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6" name="Google Shape;86;g388d6b80e94_0_697"/>
          <p:cNvSpPr txBox="1">
            <a:spLocks noGrp="1"/>
          </p:cNvSpPr>
          <p:nvPr>
            <p:ph type="body" idx="3"/>
          </p:nvPr>
        </p:nvSpPr>
        <p:spPr>
          <a:xfrm>
            <a:off x="8111701" y="2235200"/>
            <a:ext cx="3840900" cy="4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20"/>
              <a:buChar char="•"/>
              <a:defRPr sz="2400"/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2pPr>
            <a:lvl3pPr marL="1371600" lvl="2" indent="-2997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120"/>
              <a:buChar char="•"/>
              <a:defRPr sz="1400"/>
            </a:lvl3pPr>
            <a:lvl4pPr marL="1828800" lvl="3" indent="-2895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60"/>
              <a:buChar char="•"/>
              <a:defRPr sz="1200"/>
            </a:lvl4pPr>
            <a:lvl5pPr marL="2286000" lvl="4" indent="-284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880"/>
              <a:buChar char="•"/>
              <a:defRPr sz="11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Montserrat Light"/>
              <a:buChar char="•"/>
              <a:defRPr>
                <a:solidFill>
                  <a:schemeClr val="accent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 Light"/>
              <a:buChar char="•"/>
              <a:defRPr sz="1000"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7" name="Google Shape;87;g388d6b80e94_0_6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1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clusion - Logo White">
  <p:cSld name="1_Conclusion - Logo 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g388d6b80e94_0_6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1042" y="3867371"/>
            <a:ext cx="4187852" cy="891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388d6b80e94_0_6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1042" y="1395984"/>
            <a:ext cx="4182642" cy="2163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88d6b80e94_0_653"/>
          <p:cNvSpPr txBox="1">
            <a:spLocks noGrp="1"/>
          </p:cNvSpPr>
          <p:nvPr>
            <p:ph type="ctrTitle"/>
          </p:nvPr>
        </p:nvSpPr>
        <p:spPr>
          <a:xfrm>
            <a:off x="561449" y="1972175"/>
            <a:ext cx="4913400" cy="26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6000"/>
              <a:buFont typeface="Montserrat"/>
              <a:buNone/>
              <a:defRPr sz="6000" b="1" i="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388d6b80e94_0_653"/>
          <p:cNvSpPr txBox="1">
            <a:spLocks noGrp="1"/>
          </p:cNvSpPr>
          <p:nvPr>
            <p:ph type="subTitle" idx="1"/>
          </p:nvPr>
        </p:nvSpPr>
        <p:spPr>
          <a:xfrm>
            <a:off x="561457" y="5369912"/>
            <a:ext cx="4401900" cy="18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1340"/>
              </a:buClr>
              <a:buSzPts val="2240"/>
              <a:buNone/>
              <a:defRPr sz="2800" b="0" i="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BC46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" name="Google Shape;94;g388d6b80e94_0_653"/>
          <p:cNvSpPr txBox="1"/>
          <p:nvPr/>
        </p:nvSpPr>
        <p:spPr>
          <a:xfrm>
            <a:off x="5114204" y="697957"/>
            <a:ext cx="18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g388d6b80e94_0_6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8912" y="0"/>
            <a:ext cx="3700272" cy="820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88d6b80e94_0_658"/>
          <p:cNvSpPr txBox="1">
            <a:spLocks noGrp="1"/>
          </p:cNvSpPr>
          <p:nvPr>
            <p:ph type="title"/>
          </p:nvPr>
        </p:nvSpPr>
        <p:spPr>
          <a:xfrm>
            <a:off x="838200" y="11811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388d6b80e94_0_658"/>
          <p:cNvSpPr txBox="1">
            <a:spLocks noGrp="1"/>
          </p:cNvSpPr>
          <p:nvPr>
            <p:ph type="body" idx="1"/>
          </p:nvPr>
        </p:nvSpPr>
        <p:spPr>
          <a:xfrm>
            <a:off x="838200" y="25068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800"/>
              <a:buFont typeface="Montserrat"/>
              <a:buChar char="•"/>
              <a:defRPr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9" name="Google Shape;99;g388d6b80e94_0_6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0" name="Google Shape;100;g388d6b80e94_0_6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or Highlight - light">
  <p:cSld name="Section or Highlight - ligh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8d6b80e94_0_663"/>
          <p:cNvSpPr txBox="1">
            <a:spLocks noGrp="1"/>
          </p:cNvSpPr>
          <p:nvPr>
            <p:ph type="ctrTitle"/>
          </p:nvPr>
        </p:nvSpPr>
        <p:spPr>
          <a:xfrm>
            <a:off x="561449" y="2108850"/>
            <a:ext cx="4913400" cy="26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  <a:defRPr sz="6000" b="1" i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3" name="Google Shape;103;g388d6b80e94_0_6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g388d6b80e94_0_6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0645" y="401885"/>
            <a:ext cx="6054230" cy="6054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or Highlight - light">
  <p:cSld name="1_Section or Highlight - ligh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88d6b80e94_0_667"/>
          <p:cNvSpPr>
            <a:spLocks noGrp="1"/>
          </p:cNvSpPr>
          <p:nvPr>
            <p:ph type="pic" idx="2"/>
          </p:nvPr>
        </p:nvSpPr>
        <p:spPr>
          <a:xfrm>
            <a:off x="7124700" y="0"/>
            <a:ext cx="50673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7" name="Google Shape;107;g388d6b80e94_0_667"/>
          <p:cNvSpPr txBox="1">
            <a:spLocks noGrp="1"/>
          </p:cNvSpPr>
          <p:nvPr>
            <p:ph type="ctrTitle"/>
          </p:nvPr>
        </p:nvSpPr>
        <p:spPr>
          <a:xfrm>
            <a:off x="561449" y="1972175"/>
            <a:ext cx="4913400" cy="26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6000"/>
              <a:buFont typeface="Montserrat"/>
              <a:buNone/>
              <a:defRPr sz="6000" b="1" i="0"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8" name="Google Shape;108;g388d6b80e94_0_6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or Highlight - dark">
  <p:cSld name="Gradie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g388d6b80e94_0_6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723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388d6b80e94_0_6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3486" y="99174"/>
            <a:ext cx="6659652" cy="665965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88d6b80e94_0_671"/>
          <p:cNvSpPr txBox="1">
            <a:spLocks noGrp="1"/>
          </p:cNvSpPr>
          <p:nvPr>
            <p:ph type="title"/>
          </p:nvPr>
        </p:nvSpPr>
        <p:spPr>
          <a:xfrm>
            <a:off x="0" y="2997000"/>
            <a:ext cx="7423200" cy="8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3" name="Google Shape;113;g388d6b80e94_0_6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88d6b80e94_0_681"/>
          <p:cNvSpPr txBox="1">
            <a:spLocks noGrp="1"/>
          </p:cNvSpPr>
          <p:nvPr>
            <p:ph type="title"/>
          </p:nvPr>
        </p:nvSpPr>
        <p:spPr>
          <a:xfrm>
            <a:off x="438152" y="1062742"/>
            <a:ext cx="11211000" cy="9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ontserrat"/>
              <a:buNone/>
              <a:defRPr sz="4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g388d6b80e94_0_681"/>
          <p:cNvSpPr txBox="1">
            <a:spLocks noGrp="1"/>
          </p:cNvSpPr>
          <p:nvPr>
            <p:ph type="body" idx="1"/>
          </p:nvPr>
        </p:nvSpPr>
        <p:spPr>
          <a:xfrm>
            <a:off x="444500" y="2519373"/>
            <a:ext cx="9024900" cy="3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880"/>
              <a:buChar char="•"/>
              <a:defRPr>
                <a:solidFill>
                  <a:schemeClr val="lt1"/>
                </a:solidFill>
              </a:defRPr>
            </a:lvl1pPr>
            <a:lvl2pPr marL="914400" lvl="1" indent="-3708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40"/>
              <a:buChar char="•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800" lvl="3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40"/>
              <a:buChar char="•"/>
              <a:defRPr>
                <a:solidFill>
                  <a:schemeClr val="lt1"/>
                </a:solidFill>
              </a:defRPr>
            </a:lvl4pPr>
            <a:lvl5pPr marL="2286000" lvl="4" indent="-3098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8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BFF3F"/>
              </a:buClr>
              <a:buSzPts val="1800"/>
              <a:buFont typeface="Montserrat"/>
              <a:buChar char="•"/>
              <a:defRPr>
                <a:solidFill>
                  <a:srgbClr val="9BFF3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ontserrat"/>
              <a:buChar char="•"/>
              <a:defRPr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ontserrat"/>
              <a:buChar char="•"/>
              <a:defRPr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Montserrat"/>
              <a:buChar char="•"/>
              <a:defRPr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17" name="Google Shape;117;g388d6b80e94_0_6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88d6b80e94_0_685"/>
          <p:cNvSpPr txBox="1">
            <a:spLocks noGrp="1"/>
          </p:cNvSpPr>
          <p:nvPr>
            <p:ph type="title"/>
          </p:nvPr>
        </p:nvSpPr>
        <p:spPr>
          <a:xfrm>
            <a:off x="406251" y="5336846"/>
            <a:ext cx="4806900" cy="12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ntserrat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g388d6b80e94_0_685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1" name="Google Shape;121;g388d6b80e94_0_685"/>
          <p:cNvSpPr>
            <a:spLocks noGrp="1"/>
          </p:cNvSpPr>
          <p:nvPr>
            <p:ph type="pic" idx="2"/>
          </p:nvPr>
        </p:nvSpPr>
        <p:spPr>
          <a:xfrm>
            <a:off x="5067300" y="1004490"/>
            <a:ext cx="20574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2" name="Google Shape;122;g388d6b80e94_0_685"/>
          <p:cNvSpPr>
            <a:spLocks noGrp="1"/>
          </p:cNvSpPr>
          <p:nvPr>
            <p:ph type="pic" idx="3"/>
          </p:nvPr>
        </p:nvSpPr>
        <p:spPr>
          <a:xfrm>
            <a:off x="7124700" y="1004490"/>
            <a:ext cx="2095500" cy="392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3" name="Google Shape;123;g388d6b80e94_0_685"/>
          <p:cNvSpPr>
            <a:spLocks noGrp="1"/>
          </p:cNvSpPr>
          <p:nvPr>
            <p:ph type="pic" idx="4"/>
          </p:nvPr>
        </p:nvSpPr>
        <p:spPr>
          <a:xfrm>
            <a:off x="9232900" y="1004490"/>
            <a:ext cx="2057400" cy="21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4" name="Google Shape;124;g388d6b80e94_0_685"/>
          <p:cNvSpPr>
            <a:spLocks noGrp="1"/>
          </p:cNvSpPr>
          <p:nvPr>
            <p:ph type="pic" idx="5"/>
          </p:nvPr>
        </p:nvSpPr>
        <p:spPr>
          <a:xfrm>
            <a:off x="11290300" y="1004490"/>
            <a:ext cx="2057400" cy="297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5" name="Google Shape;125;g388d6b80e94_0_685"/>
          <p:cNvSpPr>
            <a:spLocks noGrp="1"/>
          </p:cNvSpPr>
          <p:nvPr>
            <p:ph type="pic" idx="6"/>
          </p:nvPr>
        </p:nvSpPr>
        <p:spPr>
          <a:xfrm>
            <a:off x="2959100" y="1004490"/>
            <a:ext cx="2095500" cy="361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6" name="Google Shape;126;g388d6b80e94_0_685"/>
          <p:cNvSpPr>
            <a:spLocks noGrp="1"/>
          </p:cNvSpPr>
          <p:nvPr>
            <p:ph type="pic" idx="7"/>
          </p:nvPr>
        </p:nvSpPr>
        <p:spPr>
          <a:xfrm>
            <a:off x="889000" y="1004490"/>
            <a:ext cx="2057400" cy="304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7" name="Google Shape;127;g388d6b80e94_0_685"/>
          <p:cNvSpPr>
            <a:spLocks noGrp="1"/>
          </p:cNvSpPr>
          <p:nvPr>
            <p:ph type="pic" idx="8"/>
          </p:nvPr>
        </p:nvSpPr>
        <p:spPr>
          <a:xfrm>
            <a:off x="-1181100" y="1004491"/>
            <a:ext cx="2057400" cy="268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8" name="Google Shape;128;g388d6b80e94_0_685"/>
          <p:cNvSpPr txBox="1">
            <a:spLocks noGrp="1"/>
          </p:cNvSpPr>
          <p:nvPr>
            <p:ph type="body" idx="1"/>
          </p:nvPr>
        </p:nvSpPr>
        <p:spPr>
          <a:xfrm>
            <a:off x="5753100" y="5336143"/>
            <a:ext cx="5867400" cy="12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  <a:defRPr sz="3200"/>
            </a:lvl1pPr>
            <a:lvl2pPr marL="914400" lvl="1" indent="-228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  <a:defRPr sz="2400"/>
            </a:lvl2pPr>
            <a:lvl3pPr marL="1371600" lvl="2" indent="-228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80"/>
              <a:buNone/>
              <a:defRPr sz="16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2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BC46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9" name="Google Shape;129;g388d6b80e94_0_6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88d6b80e94_0_704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2" name="Google Shape;132;g388d6b80e94_0_704"/>
          <p:cNvSpPr txBox="1">
            <a:spLocks noGrp="1"/>
          </p:cNvSpPr>
          <p:nvPr>
            <p:ph type="title"/>
          </p:nvPr>
        </p:nvSpPr>
        <p:spPr>
          <a:xfrm>
            <a:off x="432000" y="969425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3" name="Google Shape;133;g388d6b80e94_0_70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s on right">
  <p:cSld name="Images on righ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88d6b80e94_0_708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6" name="Google Shape;136;g388d6b80e94_0_708"/>
          <p:cNvSpPr>
            <a:spLocks noGrp="1"/>
          </p:cNvSpPr>
          <p:nvPr>
            <p:ph type="pic" idx="2"/>
          </p:nvPr>
        </p:nvSpPr>
        <p:spPr>
          <a:xfrm>
            <a:off x="5067299" y="2727297"/>
            <a:ext cx="6210300" cy="33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7" name="Google Shape;137;g388d6b80e94_0_708"/>
          <p:cNvSpPr>
            <a:spLocks noGrp="1"/>
          </p:cNvSpPr>
          <p:nvPr>
            <p:ph type="pic" idx="3"/>
          </p:nvPr>
        </p:nvSpPr>
        <p:spPr>
          <a:xfrm>
            <a:off x="7124701" y="0"/>
            <a:ext cx="50673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8" name="Google Shape;138;g388d6b80e94_0_708"/>
          <p:cNvSpPr txBox="1">
            <a:spLocks noGrp="1"/>
          </p:cNvSpPr>
          <p:nvPr>
            <p:ph type="title"/>
          </p:nvPr>
        </p:nvSpPr>
        <p:spPr>
          <a:xfrm>
            <a:off x="798919" y="1315125"/>
            <a:ext cx="6417900" cy="12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388d6b80e94_0_708"/>
          <p:cNvSpPr txBox="1">
            <a:spLocks noGrp="1"/>
          </p:cNvSpPr>
          <p:nvPr>
            <p:ph type="body" idx="1"/>
          </p:nvPr>
        </p:nvSpPr>
        <p:spPr>
          <a:xfrm>
            <a:off x="798513" y="3124200"/>
            <a:ext cx="3811500" cy="29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11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•"/>
              <a:defRPr sz="3200"/>
            </a:lvl1pPr>
            <a:lvl2pPr marL="914400" lvl="1" indent="-35051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20"/>
              <a:buChar char="•"/>
              <a:defRPr sz="2400"/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098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80"/>
              <a:buChar char="•"/>
              <a:defRPr sz="1600"/>
            </a:lvl4pPr>
            <a:lvl5pPr marL="2286000" lvl="4" indent="-29972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2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0" name="Google Shape;140;g388d6b80e94_0_7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s on left">
  <p:cSld name="Images on lef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88d6b80e94_0_715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3" name="Google Shape;143;g388d6b80e94_0_7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8150" y="6287520"/>
            <a:ext cx="1193209" cy="31321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388d6b80e94_0_715"/>
          <p:cNvSpPr>
            <a:spLocks noGrp="1"/>
          </p:cNvSpPr>
          <p:nvPr>
            <p:ph type="pic" idx="2"/>
          </p:nvPr>
        </p:nvSpPr>
        <p:spPr>
          <a:xfrm>
            <a:off x="914401" y="0"/>
            <a:ext cx="83058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5" name="Google Shape;145;g388d6b80e94_0_715"/>
          <p:cNvSpPr>
            <a:spLocks noGrp="1"/>
          </p:cNvSpPr>
          <p:nvPr>
            <p:ph type="pic" idx="3"/>
          </p:nvPr>
        </p:nvSpPr>
        <p:spPr>
          <a:xfrm>
            <a:off x="1" y="2138900"/>
            <a:ext cx="5067300" cy="47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6" name="Google Shape;146;g388d6b80e94_0_715"/>
          <p:cNvSpPr txBox="1">
            <a:spLocks noGrp="1"/>
          </p:cNvSpPr>
          <p:nvPr>
            <p:ph type="title"/>
          </p:nvPr>
        </p:nvSpPr>
        <p:spPr>
          <a:xfrm>
            <a:off x="5328000" y="3960000"/>
            <a:ext cx="62640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7" name="Google Shape;147;g388d6b80e94_0_7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llery">
  <p:cSld name="Gallery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88d6b80e94_0_722"/>
          <p:cNvSpPr>
            <a:spLocks noGrp="1"/>
          </p:cNvSpPr>
          <p:nvPr>
            <p:ph type="pic" idx="2"/>
          </p:nvPr>
        </p:nvSpPr>
        <p:spPr>
          <a:xfrm>
            <a:off x="5981700" y="1"/>
            <a:ext cx="20574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0" name="Google Shape;150;g388d6b80e94_0_722"/>
          <p:cNvSpPr>
            <a:spLocks noGrp="1"/>
          </p:cNvSpPr>
          <p:nvPr>
            <p:ph type="pic" idx="3"/>
          </p:nvPr>
        </p:nvSpPr>
        <p:spPr>
          <a:xfrm>
            <a:off x="5981700" y="3429000"/>
            <a:ext cx="20574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1" name="Google Shape;151;g388d6b80e94_0_722"/>
          <p:cNvSpPr>
            <a:spLocks noGrp="1"/>
          </p:cNvSpPr>
          <p:nvPr>
            <p:ph type="pic" idx="4"/>
          </p:nvPr>
        </p:nvSpPr>
        <p:spPr>
          <a:xfrm>
            <a:off x="8039100" y="3429000"/>
            <a:ext cx="41529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2" name="Google Shape;152;g388d6b80e94_0_722"/>
          <p:cNvSpPr>
            <a:spLocks noGrp="1"/>
          </p:cNvSpPr>
          <p:nvPr>
            <p:ph type="pic" idx="5"/>
          </p:nvPr>
        </p:nvSpPr>
        <p:spPr>
          <a:xfrm>
            <a:off x="8039100" y="1354568"/>
            <a:ext cx="2095500" cy="207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3" name="Google Shape;153;g388d6b80e94_0_722"/>
          <p:cNvSpPr>
            <a:spLocks noGrp="1"/>
          </p:cNvSpPr>
          <p:nvPr>
            <p:ph type="pic" idx="6"/>
          </p:nvPr>
        </p:nvSpPr>
        <p:spPr>
          <a:xfrm>
            <a:off x="10134600" y="1341316"/>
            <a:ext cx="2057400" cy="207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4" name="Google Shape;154;g388d6b80e94_0_722"/>
          <p:cNvSpPr>
            <a:spLocks noGrp="1"/>
          </p:cNvSpPr>
          <p:nvPr>
            <p:ph type="pic" idx="7"/>
          </p:nvPr>
        </p:nvSpPr>
        <p:spPr>
          <a:xfrm>
            <a:off x="3880126" y="0"/>
            <a:ext cx="2095500" cy="38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5" name="Google Shape;155;g388d6b80e94_0_722"/>
          <p:cNvSpPr txBox="1">
            <a:spLocks noGrp="1"/>
          </p:cNvSpPr>
          <p:nvPr>
            <p:ph type="title"/>
          </p:nvPr>
        </p:nvSpPr>
        <p:spPr>
          <a:xfrm>
            <a:off x="798919" y="3960000"/>
            <a:ext cx="6417900" cy="12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ntserrat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6" name="Google Shape;156;g388d6b80e94_0_7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Image Background and Title">
  <p:cSld name="Light Image Background and Titl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8d6b80e94_0_731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9" name="Google Shape;159;g388d6b80e94_0_731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0" name="Google Shape;160;g388d6b80e94_0_731"/>
          <p:cNvSpPr txBox="1">
            <a:spLocks noGrp="1"/>
          </p:cNvSpPr>
          <p:nvPr>
            <p:ph type="title"/>
          </p:nvPr>
        </p:nvSpPr>
        <p:spPr>
          <a:xfrm>
            <a:off x="798919" y="3960000"/>
            <a:ext cx="6417900" cy="12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1" name="Google Shape;161;g388d6b80e94_0_7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Image Background and Title">
  <p:cSld name="Dark Image Background and Title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88d6b80e94_0_736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327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4" name="Google Shape;164;g388d6b80e94_0_736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5" name="Google Shape;165;g388d6b80e94_0_736"/>
          <p:cNvSpPr txBox="1">
            <a:spLocks noGrp="1"/>
          </p:cNvSpPr>
          <p:nvPr>
            <p:ph type="title"/>
          </p:nvPr>
        </p:nvSpPr>
        <p:spPr>
          <a:xfrm>
            <a:off x="798919" y="3960000"/>
            <a:ext cx="6417900" cy="12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">
  <p:cSld name="CUSTOM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388d6b80e94_0_7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93091" y="-1002999"/>
            <a:ext cx="8863998" cy="8863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88d6b80e94_0_7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3203" y="2169496"/>
            <a:ext cx="2980826" cy="2519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clusion - Logo Black">
  <p:cSld name="Conclusion - Logo 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g388d6b80e94_0_7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12260" y="1752600"/>
            <a:ext cx="3967479" cy="335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A7B17"/>
          </p15:clr>
        </p15:guide>
        <p15:guide id="2" pos="3840">
          <p15:clr>
            <a:srgbClr val="FA7B17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88d6b80e94_0_746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4" name="Google Shape;174;g388d6b80e94_0_746"/>
          <p:cNvSpPr txBox="1">
            <a:spLocks noGrp="1"/>
          </p:cNvSpPr>
          <p:nvPr>
            <p:ph type="body" idx="1"/>
          </p:nvPr>
        </p:nvSpPr>
        <p:spPr>
          <a:xfrm>
            <a:off x="432000" y="2255675"/>
            <a:ext cx="5505600" cy="42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800"/>
              <a:buChar char="•"/>
              <a:defRPr>
                <a:solidFill>
                  <a:srgbClr val="001340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75" name="Google Shape;175;g388d6b80e94_0_746"/>
          <p:cNvSpPr txBox="1">
            <a:spLocks noGrp="1"/>
          </p:cNvSpPr>
          <p:nvPr>
            <p:ph type="body" idx="2"/>
          </p:nvPr>
        </p:nvSpPr>
        <p:spPr>
          <a:xfrm>
            <a:off x="6300000" y="2255675"/>
            <a:ext cx="5478600" cy="42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340"/>
              </a:buClr>
              <a:buSzPts val="1800"/>
              <a:buFont typeface="Montserrat"/>
              <a:buChar char="•"/>
              <a:defRPr>
                <a:solidFill>
                  <a:srgbClr val="00134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76" name="Google Shape;176;g388d6b80e94_0_746"/>
          <p:cNvSpPr txBox="1">
            <a:spLocks noGrp="1"/>
          </p:cNvSpPr>
          <p:nvPr>
            <p:ph type="title"/>
          </p:nvPr>
        </p:nvSpPr>
        <p:spPr>
          <a:xfrm>
            <a:off x="432000" y="1031674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7" name="Google Shape;177;g388d6b80e94_0_7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1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88d6b80e94_0_752"/>
          <p:cNvSpPr txBox="1">
            <a:spLocks noGrp="1"/>
          </p:cNvSpPr>
          <p:nvPr>
            <p:ph type="ctrTitle"/>
          </p:nvPr>
        </p:nvSpPr>
        <p:spPr>
          <a:xfrm>
            <a:off x="1524000" y="1502700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g388d6b80e94_0_752"/>
          <p:cNvSpPr txBox="1">
            <a:spLocks noGrp="1"/>
          </p:cNvSpPr>
          <p:nvPr>
            <p:ph type="subTitle" idx="1"/>
          </p:nvPr>
        </p:nvSpPr>
        <p:spPr>
          <a:xfrm>
            <a:off x="1524000" y="3982376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1" name="Google Shape;181;g388d6b80e94_0_7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3ADC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82" name="Google Shape;182;g388d6b80e94_0_7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9813" y="0"/>
            <a:ext cx="4070301" cy="902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38152" y="405517"/>
            <a:ext cx="11210923" cy="1285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sz="4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38152" y="2035535"/>
            <a:ext cx="11210923" cy="414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1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88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7084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Arial"/>
              <a:buChar char="•"/>
              <a:defRPr sz="2800" b="0" i="0" u="none" strike="noStrike" cap="none">
                <a:solidFill>
                  <a:srgbClr val="21242C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21242C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200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rgbClr val="21242C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0987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21242C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75" cy="23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88d6b80e94_0_646"/>
          <p:cNvSpPr txBox="1">
            <a:spLocks noGrp="1"/>
          </p:cNvSpPr>
          <p:nvPr>
            <p:ph type="title"/>
          </p:nvPr>
        </p:nvSpPr>
        <p:spPr>
          <a:xfrm>
            <a:off x="438152" y="405517"/>
            <a:ext cx="11211000" cy="12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sz="4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g388d6b80e94_0_646"/>
          <p:cNvSpPr txBox="1">
            <a:spLocks noGrp="1"/>
          </p:cNvSpPr>
          <p:nvPr>
            <p:ph type="body" idx="1"/>
          </p:nvPr>
        </p:nvSpPr>
        <p:spPr>
          <a:xfrm>
            <a:off x="438152" y="2035535"/>
            <a:ext cx="11211000" cy="4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14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88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7084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Arial"/>
              <a:buChar char="•"/>
              <a:defRPr sz="2800" b="0" i="0" u="none" strike="noStrike" cap="none">
                <a:solidFill>
                  <a:srgbClr val="21242C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21242C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200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rgbClr val="21242C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0987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21242C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•"/>
              <a:defRPr sz="1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5" name="Google Shape;75;g388d6b80e94_0_646"/>
          <p:cNvSpPr txBox="1">
            <a:spLocks noGrp="1"/>
          </p:cNvSpPr>
          <p:nvPr>
            <p:ph type="sldNum" idx="12"/>
          </p:nvPr>
        </p:nvSpPr>
        <p:spPr>
          <a:xfrm>
            <a:off x="5591176" y="6516569"/>
            <a:ext cx="600000" cy="2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B8D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uXrW6KxpCc16tVAi7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forms.gle/uXrW6KxpCc16tVAi7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vicky.axaopoulou@akep.eu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8759"/>
            <a:ext cx="12192000" cy="6380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88d6b80e94_0_378"/>
          <p:cNvSpPr txBox="1">
            <a:spLocks noGrp="1"/>
          </p:cNvSpPr>
          <p:nvPr>
            <p:ph type="title"/>
          </p:nvPr>
        </p:nvSpPr>
        <p:spPr>
          <a:xfrm>
            <a:off x="438152" y="1474969"/>
            <a:ext cx="98271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ontserrat"/>
              <a:buNone/>
            </a:pPr>
            <a:r>
              <a:rPr lang="en-GB" dirty="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ΓΙΑΤΙ </a:t>
            </a:r>
            <a:r>
              <a:rPr lang="en-GB" dirty="0" err="1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το</a:t>
            </a:r>
            <a:r>
              <a:rPr lang="en-GB" dirty="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έργο</a:t>
            </a:r>
            <a:r>
              <a:rPr lang="en-GB" dirty="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DiGi</a:t>
            </a:r>
            <a:r>
              <a:rPr lang="el-GR" dirty="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dirty="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SEII;</a:t>
            </a:r>
            <a:endParaRPr dirty="0">
              <a:solidFill>
                <a:schemeClr val="dk2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98" name="Google Shape;198;g388d6b80e94_0_378"/>
          <p:cNvSpPr txBox="1">
            <a:spLocks noGrp="1"/>
          </p:cNvSpPr>
          <p:nvPr>
            <p:ph type="body" idx="4294967295"/>
          </p:nvPr>
        </p:nvSpPr>
        <p:spPr>
          <a:xfrm>
            <a:off x="438150" y="2432575"/>
            <a:ext cx="7512000" cy="18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2000" dirty="0">
                <a:latin typeface="Geologica Light"/>
                <a:ea typeface="Geologica Light"/>
                <a:cs typeface="Geologica Light"/>
                <a:sym typeface="Geologica Light"/>
              </a:rPr>
              <a:t>Η </a:t>
            </a:r>
            <a:r>
              <a:rPr lang="en-GB" sz="2000" dirty="0" err="1">
                <a:latin typeface="Geologica Light"/>
                <a:ea typeface="Geologica Light"/>
                <a:cs typeface="Geologica Light"/>
                <a:sym typeface="Geologica Light"/>
              </a:rPr>
              <a:t>ψηφιο</a:t>
            </a:r>
            <a:r>
              <a:rPr lang="en-GB" sz="2000" dirty="0">
                <a:latin typeface="Geologica Light"/>
                <a:ea typeface="Geologica Light"/>
                <a:cs typeface="Geologica Light"/>
                <a:sym typeface="Geologica Light"/>
              </a:rPr>
              <a:t>ποίηση αλλάζει ριζικά και ραγδαία τον τρόπο με τον οποίο εργαζόμαστε, καινοτομούμε και αλληλεπιδρούμε.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2000" dirty="0">
              <a:latin typeface="Geologica Light"/>
              <a:ea typeface="Geologica Light"/>
              <a:cs typeface="Geologica Light"/>
              <a:sym typeface="Geologica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-GB" sz="2000" dirty="0">
                <a:latin typeface="Geologica Light"/>
                <a:ea typeface="Geologica Light"/>
                <a:cs typeface="Geologica Light"/>
                <a:sym typeface="Geologica Light"/>
              </a:rPr>
              <a:t>Βα</a:t>
            </a:r>
            <a:r>
              <a:rPr lang="en-GB" sz="2000" dirty="0" err="1">
                <a:latin typeface="Geologica Light"/>
                <a:ea typeface="Geologica Light"/>
                <a:cs typeface="Geologica Light"/>
                <a:sym typeface="Geologica Light"/>
              </a:rPr>
              <a:t>σικοί</a:t>
            </a:r>
            <a:r>
              <a:rPr lang="en-GB" sz="2000" dirty="0">
                <a:latin typeface="Geologica Light"/>
                <a:ea typeface="Geologica Light"/>
                <a:cs typeface="Geologica Light"/>
                <a:sym typeface="Geologica Light"/>
              </a:rPr>
              <a:t> </a:t>
            </a:r>
            <a:r>
              <a:rPr lang="en-GB" sz="2000" dirty="0" err="1">
                <a:latin typeface="Geologica Light"/>
                <a:ea typeface="Geologica Light"/>
                <a:cs typeface="Geologica Light"/>
                <a:sym typeface="Geologica Light"/>
              </a:rPr>
              <a:t>στόχοι</a:t>
            </a:r>
            <a:r>
              <a:rPr lang="en-GB" sz="2000" dirty="0">
                <a:latin typeface="Geologica Light"/>
                <a:ea typeface="Geologica Light"/>
                <a:cs typeface="Geologica Light"/>
                <a:sym typeface="Geologica Light"/>
              </a:rPr>
              <a:t>:</a:t>
            </a:r>
            <a:endParaRPr dirty="0">
              <a:latin typeface="Geologica Light"/>
              <a:ea typeface="Geologica Light"/>
              <a:cs typeface="Geologica Light"/>
              <a:sym typeface="Geologica Light"/>
            </a:endParaRPr>
          </a:p>
        </p:txBody>
      </p:sp>
      <p:sp>
        <p:nvSpPr>
          <p:cNvPr id="199" name="Google Shape;199;g388d6b80e94_0_378"/>
          <p:cNvSpPr txBox="1"/>
          <p:nvPr/>
        </p:nvSpPr>
        <p:spPr>
          <a:xfrm>
            <a:off x="3658871" y="4427345"/>
            <a:ext cx="254806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Ψηφι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ακός μετασχηματισμός,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 Light"/>
                <a:ea typeface="Geologica Light"/>
                <a:cs typeface="Geologica Light"/>
                <a:sym typeface="Geologica Light"/>
              </a:rPr>
              <a:t>όπου η υιοθέτηση και η ανάπτυξη των ΤΠΕ και των ψηφιακών τεχνολογιών βελτιώνουν τα συστήματα και τις επιχειρησιακές επιδόσεις.</a:t>
            </a:r>
            <a:endParaRPr sz="1400" b="0" i="0" u="none" strike="noStrike" cap="none" dirty="0">
              <a:solidFill>
                <a:srgbClr val="0000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00" name="Google Shape;200;g388d6b80e94_0_378"/>
          <p:cNvSpPr txBox="1"/>
          <p:nvPr/>
        </p:nvSpPr>
        <p:spPr>
          <a:xfrm>
            <a:off x="6452872" y="4427345"/>
            <a:ext cx="23151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rPr>
              <a:t>Ανάπτυξη ψηφιακών δεξιοτήτων και γνώσεων</a:t>
            </a:r>
            <a:endParaRPr sz="1600" b="0" i="0" u="none" strike="noStrike" cap="none">
              <a:solidFill>
                <a:srgbClr val="0000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01" name="Google Shape;201;g388d6b80e94_0_378"/>
          <p:cNvSpPr txBox="1"/>
          <p:nvPr/>
        </p:nvSpPr>
        <p:spPr>
          <a:xfrm>
            <a:off x="9246872" y="4427345"/>
            <a:ext cx="23151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>
                <a:solidFill>
                  <a:schemeClr val="dk1"/>
                </a:solidFill>
                <a:latin typeface="Geologica Light"/>
                <a:ea typeface="Geologica Light"/>
                <a:cs typeface="Geologica Light"/>
                <a:sym typeface="Geologica Light"/>
              </a:rPr>
              <a:t>Δυνατότητα των οργανισμών να υιοθετήσουν την ψηφιοποίηση με τον δικό τους ρυθμό</a:t>
            </a:r>
            <a:endParaRPr sz="1600" b="0" i="0" u="none" strike="noStrike" cap="none">
              <a:solidFill>
                <a:srgbClr val="0000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02" name="Google Shape;202;g388d6b80e94_0_378"/>
          <p:cNvSpPr txBox="1"/>
          <p:nvPr/>
        </p:nvSpPr>
        <p:spPr>
          <a:xfrm>
            <a:off x="3694433" y="3734297"/>
            <a:ext cx="1185300" cy="7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1" i="0" u="none" strike="noStrike" cap="none">
                <a:solidFill>
                  <a:srgbClr val="A3ADCA"/>
                </a:solidFill>
                <a:latin typeface="Geologica"/>
                <a:ea typeface="Geologica"/>
                <a:cs typeface="Geologica"/>
                <a:sym typeface="Geologica"/>
              </a:rPr>
              <a:t>01</a:t>
            </a:r>
            <a:endParaRPr sz="1400" b="0" i="0" u="none" strike="noStrike" cap="none">
              <a:solidFill>
                <a:srgbClr val="0000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03" name="Google Shape;203;g388d6b80e94_0_378"/>
          <p:cNvSpPr txBox="1"/>
          <p:nvPr/>
        </p:nvSpPr>
        <p:spPr>
          <a:xfrm>
            <a:off x="6518913" y="3734297"/>
            <a:ext cx="1185300" cy="7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1" i="0" u="none" strike="noStrike" cap="none">
                <a:solidFill>
                  <a:srgbClr val="A3ADCA"/>
                </a:solidFill>
                <a:latin typeface="Geologica"/>
                <a:ea typeface="Geologica"/>
                <a:cs typeface="Geologica"/>
                <a:sym typeface="Geologica"/>
              </a:rPr>
              <a:t>02</a:t>
            </a:r>
            <a:endParaRPr sz="1400" b="0" i="0" u="none" strike="noStrike" cap="none">
              <a:solidFill>
                <a:srgbClr val="0000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04" name="Google Shape;204;g388d6b80e94_0_378"/>
          <p:cNvSpPr txBox="1"/>
          <p:nvPr/>
        </p:nvSpPr>
        <p:spPr>
          <a:xfrm>
            <a:off x="9333233" y="3734297"/>
            <a:ext cx="1185300" cy="7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1" i="0" u="none" strike="noStrike" cap="none">
                <a:solidFill>
                  <a:srgbClr val="A3ADCA"/>
                </a:solidFill>
                <a:latin typeface="Geologica"/>
                <a:ea typeface="Geologica"/>
                <a:cs typeface="Geologica"/>
                <a:sym typeface="Geologica"/>
              </a:rPr>
              <a:t>03</a:t>
            </a:r>
            <a:endParaRPr sz="1400" b="0" i="0" u="none" strike="noStrike" cap="none">
              <a:solidFill>
                <a:srgbClr val="0000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88d6b80e94_0_120"/>
          <p:cNvSpPr txBox="1">
            <a:spLocks noGrp="1"/>
          </p:cNvSpPr>
          <p:nvPr>
            <p:ph type="title"/>
          </p:nvPr>
        </p:nvSpPr>
        <p:spPr>
          <a:xfrm>
            <a:off x="438150" y="1084524"/>
            <a:ext cx="10555500" cy="75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ontserrat"/>
              <a:buNone/>
            </a:pPr>
            <a:r>
              <a:rPr lang="en-GB" dirty="0" err="1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Στόχος</a:t>
            </a:r>
            <a:r>
              <a:rPr lang="en-GB" dirty="0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dirty="0" err="1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του</a:t>
            </a:r>
            <a:r>
              <a:rPr lang="en-GB" dirty="0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dirty="0" err="1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Προγράμμ</a:t>
            </a:r>
            <a:r>
              <a:rPr lang="en-GB" dirty="0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ατος Εκπαίδευσης DiGi</a:t>
            </a:r>
            <a:r>
              <a:rPr lang="el-GR" dirty="0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dirty="0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SEII</a:t>
            </a:r>
            <a:endParaRPr dirty="0">
              <a:solidFill>
                <a:srgbClr val="0B0765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11" name="Google Shape;211;g388d6b80e94_0_120"/>
          <p:cNvSpPr/>
          <p:nvPr/>
        </p:nvSpPr>
        <p:spPr>
          <a:xfrm>
            <a:off x="1190225" y="2595881"/>
            <a:ext cx="9269700" cy="1884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0"/>
              <a:buFont typeface="Arial"/>
              <a:buNone/>
            </a:pPr>
            <a:r>
              <a:rPr lang="en-GB" sz="2590" b="0" i="1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Υπ</a:t>
            </a:r>
            <a:r>
              <a:rPr lang="en-GB" sz="2590" b="0" i="1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οστήριξη</a:t>
            </a:r>
            <a:r>
              <a:rPr lang="en-GB" sz="2590" b="0" i="1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2590" b="0" i="1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υφιστάμενων</a:t>
            </a:r>
            <a:r>
              <a:rPr lang="en-GB" sz="2590" b="0" i="1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2590" b="0" i="1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κοινωνικών</a:t>
            </a:r>
            <a:r>
              <a:rPr lang="en-GB" sz="2590" b="0" i="1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επ</a:t>
            </a:r>
            <a:r>
              <a:rPr lang="en-GB" sz="2590" b="0" i="1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ιχειρήσεων</a:t>
            </a:r>
            <a:r>
              <a:rPr lang="en-GB" sz="2590" b="0" i="1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π</a:t>
            </a:r>
            <a:r>
              <a:rPr lang="en-GB" sz="2590" b="0" i="1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ου</a:t>
            </a:r>
            <a:r>
              <a:rPr lang="en-GB" sz="2590" b="0" i="1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επ</a:t>
            </a:r>
            <a:r>
              <a:rPr lang="en-GB" sz="2590" b="0" i="1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ιθυμούν</a:t>
            </a:r>
            <a:r>
              <a:rPr lang="en-GB" sz="2590" b="0" i="1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να α</a:t>
            </a:r>
            <a:r>
              <a:rPr lang="en-GB" sz="2590" b="0" i="1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ξιο</a:t>
            </a:r>
            <a:r>
              <a:rPr lang="en-GB" sz="2590" b="0" i="1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ποιήσουν τις ψηφιακές προσεγγίσεις ως μέσο για την επέκτασή τους</a:t>
            </a:r>
            <a:endParaRPr sz="14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14" name="Google Shape;214;g388d6b80e94_0_120"/>
          <p:cNvSpPr/>
          <p:nvPr/>
        </p:nvSpPr>
        <p:spPr>
          <a:xfrm>
            <a:off x="1100950" y="1633219"/>
            <a:ext cx="9269700" cy="1884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lang="en-GB" sz="12000" b="0" i="0" u="none" strike="noStrike" cap="none" dirty="0">
                <a:solidFill>
                  <a:srgbClr val="ED706A"/>
                </a:solidFill>
                <a:latin typeface="Geologica"/>
                <a:ea typeface="Geologica"/>
                <a:cs typeface="Geologica"/>
                <a:sym typeface="Geologica"/>
              </a:rPr>
              <a:t>“ </a:t>
            </a:r>
            <a:endParaRPr sz="12000" b="0" i="0" u="none" strike="noStrike" cap="none" dirty="0">
              <a:solidFill>
                <a:srgbClr val="ED706A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"/>
          <p:cNvSpPr txBox="1">
            <a:spLocks noGrp="1"/>
          </p:cNvSpPr>
          <p:nvPr>
            <p:ph type="title"/>
          </p:nvPr>
        </p:nvSpPr>
        <p:spPr>
          <a:xfrm>
            <a:off x="838201" y="983137"/>
            <a:ext cx="10728489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 sz="4000" dirty="0" err="1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Τι</a:t>
            </a:r>
            <a:r>
              <a:rPr lang="en-GB" sz="4000" dirty="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 π</a:t>
            </a:r>
            <a:r>
              <a:rPr lang="en-GB" sz="4000" dirty="0" err="1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ροσφέρει</a:t>
            </a:r>
            <a:r>
              <a:rPr lang="en-GB" sz="4000" dirty="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 η </a:t>
            </a:r>
            <a:r>
              <a:rPr lang="en-GB" sz="4000" dirty="0" err="1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εκ</a:t>
            </a:r>
            <a:r>
              <a:rPr lang="en-GB" sz="4000" dirty="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παίδευση του DiGi</a:t>
            </a:r>
            <a:r>
              <a:rPr lang="el-GR" sz="4000" dirty="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4000" dirty="0">
                <a:solidFill>
                  <a:schemeClr val="dk2"/>
                </a:solidFill>
                <a:latin typeface="Geologica"/>
                <a:ea typeface="Geologica"/>
                <a:cs typeface="Geologica"/>
                <a:sym typeface="Geologica"/>
              </a:rPr>
              <a:t>SEII</a:t>
            </a:r>
            <a:endParaRPr sz="4000" dirty="0"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33" name="Google Shape;233;p7"/>
          <p:cNvSpPr txBox="1">
            <a:spLocks noGrp="1"/>
          </p:cNvSpPr>
          <p:nvPr>
            <p:ph type="body" idx="1"/>
          </p:nvPr>
        </p:nvSpPr>
        <p:spPr>
          <a:xfrm>
            <a:off x="838201" y="2308837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946"/>
              <a:buNone/>
            </a:pPr>
            <a:r>
              <a:rPr lang="en-GB" sz="2583" dirty="0" err="1">
                <a:latin typeface="Geologica Light"/>
                <a:ea typeface="Geologica Light"/>
                <a:cs typeface="Geologica Light"/>
                <a:sym typeface="Geologica Light"/>
              </a:rPr>
              <a:t>Προσφέρει</a:t>
            </a:r>
            <a:r>
              <a:rPr lang="en-GB" sz="2583" dirty="0">
                <a:latin typeface="Geologica Light"/>
                <a:ea typeface="Geologica Light"/>
                <a:cs typeface="Geologica Light"/>
                <a:sym typeface="Geologica Light"/>
              </a:rPr>
              <a:t> </a:t>
            </a:r>
            <a:r>
              <a:rPr lang="en-GB" sz="2583" dirty="0" err="1">
                <a:latin typeface="Geologica Light"/>
                <a:ea typeface="Geologica Light"/>
                <a:cs typeface="Geologica Light"/>
                <a:sym typeface="Geologica Light"/>
              </a:rPr>
              <a:t>μι</a:t>
            </a:r>
            <a:r>
              <a:rPr lang="en-GB" sz="2583" dirty="0">
                <a:latin typeface="Geologica Light"/>
                <a:ea typeface="Geologica Light"/>
                <a:cs typeface="Geologica Light"/>
                <a:sym typeface="Geologica Light"/>
              </a:rPr>
              <a:t>α </a:t>
            </a:r>
            <a:r>
              <a:rPr lang="en-GB" sz="2583" b="1" dirty="0">
                <a:latin typeface="Geologica Light"/>
                <a:ea typeface="Geologica Light"/>
                <a:cs typeface="Geologica Light"/>
                <a:sym typeface="Geologica Light"/>
              </a:rPr>
              <a:t>ολοκληρωμένη</a:t>
            </a:r>
            <a:r>
              <a:rPr lang="en-GB" sz="2583" dirty="0">
                <a:latin typeface="Geologica Light"/>
                <a:ea typeface="Geologica Light"/>
                <a:cs typeface="Geologica Light"/>
                <a:sym typeface="Geologica Light"/>
              </a:rPr>
              <a:t> και </a:t>
            </a:r>
            <a:r>
              <a:rPr lang="en-GB" sz="2583" b="1" dirty="0">
                <a:latin typeface="Geologica Light"/>
                <a:ea typeface="Geologica Light"/>
                <a:cs typeface="Geologica Light"/>
                <a:sym typeface="Geologica Light"/>
              </a:rPr>
              <a:t>εξατομικευμένη προσέγγιση </a:t>
            </a:r>
            <a:r>
              <a:rPr lang="en-GB" sz="2583" dirty="0">
                <a:latin typeface="Geologica Light"/>
                <a:ea typeface="Geologica Light"/>
                <a:cs typeface="Geologica Light"/>
                <a:sym typeface="Geologica Light"/>
              </a:rPr>
              <a:t>στην </a:t>
            </a:r>
            <a:r>
              <a:rPr lang="en-GB" sz="2583" b="1" dirty="0">
                <a:latin typeface="Geologica Light"/>
                <a:ea typeface="Geologica Light"/>
                <a:cs typeface="Geologica Light"/>
                <a:sym typeface="Geologica Light"/>
              </a:rPr>
              <a:t>ανάπτυξη ψηφιακών δεξιοτήτων</a:t>
            </a:r>
            <a:r>
              <a:rPr lang="en-GB" sz="2583" dirty="0">
                <a:latin typeface="Geologica Light"/>
                <a:ea typeface="Geologica Light"/>
                <a:cs typeface="Geologica Light"/>
                <a:sym typeface="Geologica Light"/>
              </a:rPr>
              <a:t>, συνδυάζοντας</a:t>
            </a:r>
            <a:endParaRPr sz="100" dirty="0">
              <a:latin typeface="Geologica Light"/>
              <a:ea typeface="Geologica Light"/>
              <a:cs typeface="Geologica Light"/>
              <a:sym typeface="Geologica Light"/>
            </a:endParaRPr>
          </a:p>
          <a:p>
            <a:pPr marL="457200" lvl="0" indent="-313037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57B"/>
              </a:buClr>
              <a:buSzPts val="1330"/>
              <a:buFont typeface="Geologica Light"/>
              <a:buChar char="●"/>
            </a:pPr>
            <a:r>
              <a:rPr lang="el-GR" sz="2583" dirty="0">
                <a:latin typeface="Geologica Light"/>
                <a:ea typeface="Geologica Light"/>
                <a:cs typeface="Geologica Light"/>
                <a:sym typeface="Geologica Light"/>
              </a:rPr>
              <a:t>Σύντομες στιγμές </a:t>
            </a:r>
            <a:r>
              <a:rPr lang="el-GR" sz="2583" dirty="0" err="1">
                <a:latin typeface="Geologica Light"/>
                <a:ea typeface="Geologica Light"/>
                <a:cs typeface="Geologica Light"/>
                <a:sym typeface="Geologica Light"/>
              </a:rPr>
              <a:t>αναστοχασμού</a:t>
            </a:r>
            <a:r>
              <a:rPr lang="el-GR" sz="2583" dirty="0">
                <a:latin typeface="Geologica Light"/>
                <a:ea typeface="Geologica Light"/>
                <a:cs typeface="Geologica Light"/>
                <a:sym typeface="Geologica Light"/>
              </a:rPr>
              <a:t> (Learning </a:t>
            </a:r>
            <a:r>
              <a:rPr lang="el-GR" sz="2583" dirty="0" err="1">
                <a:latin typeface="Geologica Light"/>
                <a:ea typeface="Geologica Light"/>
                <a:cs typeface="Geologica Light"/>
                <a:sym typeface="Geologica Light"/>
              </a:rPr>
              <a:t>Check-Ins</a:t>
            </a:r>
            <a:r>
              <a:rPr lang="el-GR" sz="2583" dirty="0">
                <a:latin typeface="Geologica Light"/>
                <a:ea typeface="Geologica Light"/>
                <a:cs typeface="Geologica Light"/>
                <a:sym typeface="Geologica Light"/>
              </a:rPr>
              <a:t>)</a:t>
            </a:r>
            <a:endParaRPr lang="en-US" sz="2583" dirty="0">
              <a:latin typeface="Geologica Light"/>
              <a:ea typeface="Geologica Light"/>
              <a:cs typeface="Geologica Light"/>
              <a:sym typeface="Geologica Light"/>
            </a:endParaRPr>
          </a:p>
          <a:p>
            <a:pPr marL="457200" lvl="0" indent="-313037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57B"/>
              </a:buClr>
              <a:buSzPts val="1330"/>
              <a:buFont typeface="Geologica Light"/>
              <a:buChar char="●"/>
            </a:pPr>
            <a:r>
              <a:rPr lang="el-GR" sz="2583" dirty="0">
                <a:latin typeface="Geologica Light"/>
                <a:ea typeface="Geologica Light"/>
                <a:cs typeface="Geologica Light"/>
                <a:sym typeface="Geologica Light"/>
              </a:rPr>
              <a:t>Ασύγχρονες ε</a:t>
            </a:r>
            <a:r>
              <a:rPr lang="en-GB" sz="2583" dirty="0" err="1">
                <a:latin typeface="Geologica Light"/>
                <a:ea typeface="Geologica Light"/>
                <a:cs typeface="Geologica Light"/>
                <a:sym typeface="Geologica Light"/>
              </a:rPr>
              <a:t>νότητες</a:t>
            </a:r>
            <a:r>
              <a:rPr lang="en-GB" sz="2583" dirty="0">
                <a:latin typeface="Geologica Light"/>
                <a:ea typeface="Geologica Light"/>
                <a:cs typeface="Geologica Light"/>
                <a:sym typeface="Geologica Light"/>
              </a:rPr>
              <a:t> </a:t>
            </a:r>
            <a:r>
              <a:rPr lang="en-GB" sz="2583" dirty="0" err="1">
                <a:latin typeface="Geologica Light"/>
                <a:ea typeface="Geologica Light"/>
                <a:cs typeface="Geologica Light"/>
                <a:sym typeface="Geologica Light"/>
              </a:rPr>
              <a:t>ηλεκτρονικής</a:t>
            </a:r>
            <a:r>
              <a:rPr lang="en-GB" sz="2583" dirty="0">
                <a:latin typeface="Geologica Light"/>
                <a:ea typeface="Geologica Light"/>
                <a:cs typeface="Geologica Light"/>
                <a:sym typeface="Geologica Light"/>
              </a:rPr>
              <a:t> </a:t>
            </a:r>
            <a:r>
              <a:rPr lang="en-GB" sz="2583" dirty="0" err="1">
                <a:latin typeface="Geologica Light"/>
                <a:ea typeface="Geologica Light"/>
                <a:cs typeface="Geologica Light"/>
                <a:sym typeface="Geologica Light"/>
              </a:rPr>
              <a:t>μάθησης</a:t>
            </a:r>
            <a:r>
              <a:rPr lang="en-GB" sz="2583" dirty="0">
                <a:latin typeface="Geologica Light"/>
                <a:ea typeface="Geologica Light"/>
                <a:cs typeface="Geologica Light"/>
                <a:sym typeface="Geologica Light"/>
              </a:rPr>
              <a:t> (ICARUS platform)</a:t>
            </a:r>
            <a:endParaRPr dirty="0"/>
          </a:p>
          <a:p>
            <a:pPr marL="457200" lvl="0" indent="-313037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57B"/>
              </a:buClr>
              <a:buSzPts val="1330"/>
              <a:buFont typeface="Geologica Light"/>
              <a:buChar char="●"/>
            </a:pPr>
            <a:r>
              <a:rPr lang="en-GB" sz="2583" dirty="0" err="1">
                <a:latin typeface="Geologica Light"/>
                <a:ea typeface="Geologica Light"/>
                <a:cs typeface="Geologica Light"/>
                <a:sym typeface="Geologica Light"/>
              </a:rPr>
              <a:t>Ζωντ</a:t>
            </a:r>
            <a:r>
              <a:rPr lang="en-GB" sz="2583" dirty="0">
                <a:latin typeface="Geologica Light"/>
                <a:ea typeface="Geologica Light"/>
                <a:cs typeface="Geologica Light"/>
                <a:sym typeface="Geologica Light"/>
              </a:rPr>
              <a:t>ανές διαδικτυακές συνεδρίες</a:t>
            </a:r>
            <a:endParaRPr dirty="0"/>
          </a:p>
          <a:p>
            <a:pPr marL="457200" lvl="0" indent="-313037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57B"/>
              </a:buClr>
              <a:buSzPts val="1330"/>
              <a:buFont typeface="Geologica Light"/>
              <a:buChar char="●"/>
            </a:pPr>
            <a:r>
              <a:rPr lang="en-GB" sz="2583" dirty="0" err="1">
                <a:latin typeface="Geologica Light"/>
                <a:ea typeface="Geologica Light"/>
                <a:cs typeface="Geologica Light"/>
                <a:sym typeface="Geologica Light"/>
              </a:rPr>
              <a:t>Δι</a:t>
            </a:r>
            <a:r>
              <a:rPr lang="en-GB" sz="2583" dirty="0">
                <a:latin typeface="Geologica Light"/>
                <a:ea typeface="Geologica Light"/>
                <a:cs typeface="Geologica Light"/>
                <a:sym typeface="Geologica Light"/>
              </a:rPr>
              <a:t>α ζώσης </a:t>
            </a:r>
            <a:r>
              <a:rPr lang="el-GR" sz="2583" dirty="0">
                <a:latin typeface="Geologica Light"/>
                <a:ea typeface="Geologica Light"/>
                <a:cs typeface="Geologica Light"/>
                <a:sym typeface="Geologica Light"/>
              </a:rPr>
              <a:t>συνεδρίες</a:t>
            </a:r>
            <a:endParaRPr dirty="0"/>
          </a:p>
          <a:p>
            <a:pPr marL="457200" lvl="0" indent="-313037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57B"/>
              </a:buClr>
              <a:buSzPts val="1330"/>
              <a:buFont typeface="Geologica Light"/>
              <a:buChar char="●"/>
            </a:pPr>
            <a:r>
              <a:rPr lang="el-GR" sz="2583" dirty="0">
                <a:latin typeface="Geologica Light"/>
                <a:ea typeface="Geologica Light"/>
                <a:cs typeface="Geologica Light"/>
                <a:sym typeface="Geologica Light"/>
              </a:rPr>
              <a:t>Συμπληρωματικές υπηρεσίες (Καθοδήγηση, Ανταλλαγή εμπειριών μεταξύ </a:t>
            </a:r>
            <a:r>
              <a:rPr lang="el-GR" sz="2583" dirty="0" err="1">
                <a:latin typeface="Geologica Light"/>
                <a:ea typeface="Geologica Light"/>
                <a:cs typeface="Geologica Light"/>
                <a:sym typeface="Geologica Light"/>
              </a:rPr>
              <a:t>ομοτίμων</a:t>
            </a:r>
            <a:r>
              <a:rPr lang="el-GR" sz="2583" dirty="0">
                <a:latin typeface="Geologica Light"/>
                <a:ea typeface="Geologica Light"/>
                <a:cs typeface="Geologica Light"/>
                <a:sym typeface="Geologica Light"/>
              </a:rPr>
              <a:t>, Επισκέψεις μελέτης, Δικτύωση)</a:t>
            </a:r>
            <a:endParaRPr dirty="0"/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"/>
          <p:cNvSpPr txBox="1">
            <a:spLocks noGrp="1"/>
          </p:cNvSpPr>
          <p:nvPr>
            <p:ph type="title"/>
          </p:nvPr>
        </p:nvSpPr>
        <p:spPr>
          <a:xfrm>
            <a:off x="838200" y="983125"/>
            <a:ext cx="10914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 sz="4000" dirty="0" err="1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Γι</a:t>
            </a:r>
            <a:r>
              <a:rPr lang="en-GB" sz="4000" dirty="0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ατί να συμμετάσχετε στο Πρόγραμμα Εκπαίδευσης DiGi</a:t>
            </a:r>
            <a:r>
              <a:rPr lang="el-GR" sz="4000" dirty="0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4000" dirty="0">
                <a:solidFill>
                  <a:srgbClr val="0B0765"/>
                </a:solidFill>
                <a:latin typeface="Geologica"/>
                <a:ea typeface="Geologica"/>
                <a:cs typeface="Geologica"/>
                <a:sym typeface="Geologica"/>
              </a:rPr>
              <a:t>SEII;</a:t>
            </a:r>
            <a:endParaRPr sz="3600" dirty="0"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39" name="Google Shape;239;p8"/>
          <p:cNvSpPr txBox="1">
            <a:spLocks noGrp="1"/>
          </p:cNvSpPr>
          <p:nvPr>
            <p:ph type="body" idx="1"/>
          </p:nvPr>
        </p:nvSpPr>
        <p:spPr>
          <a:xfrm>
            <a:off x="838200" y="2373564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873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8108"/>
              <a:buFont typeface="Geologica Light"/>
              <a:buChar char="•"/>
            </a:pPr>
            <a:r>
              <a:rPr lang="en-GB" sz="2500" b="1">
                <a:latin typeface="Geologica"/>
                <a:ea typeface="Geologica"/>
                <a:cs typeface="Geologica"/>
                <a:sym typeface="Geologica"/>
              </a:rPr>
              <a:t>Ενίσχυση των ψηφιακών δεξιοτήτων</a:t>
            </a:r>
            <a:r>
              <a:rPr lang="en-GB" sz="2500">
                <a:latin typeface="Geologica"/>
                <a:ea typeface="Geologica"/>
                <a:cs typeface="Geologica"/>
                <a:sym typeface="Geologica"/>
              </a:rPr>
              <a:t> που είναι απαραίτητες για την εργασία σήμερα</a:t>
            </a:r>
            <a:endParaRPr/>
          </a:p>
          <a:p>
            <a:pPr marL="457200" lvl="0" indent="-3873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8108"/>
              <a:buFont typeface="Geologica Light"/>
              <a:buChar char="•"/>
            </a:pPr>
            <a:r>
              <a:rPr lang="en-GB" sz="2500" b="1">
                <a:latin typeface="Geologica"/>
                <a:ea typeface="Geologica"/>
                <a:cs typeface="Geologica"/>
                <a:sym typeface="Geologica"/>
              </a:rPr>
              <a:t>Απόκτηση πιστοποιητικών και διακριτικών</a:t>
            </a:r>
            <a:r>
              <a:rPr lang="en-GB" sz="2500">
                <a:latin typeface="Geologica"/>
                <a:ea typeface="Geologica"/>
                <a:cs typeface="Geologica"/>
                <a:sym typeface="Geologica"/>
              </a:rPr>
              <a:t> για την αναγνώριση των μαθησιακών σας επιτευγμάτων</a:t>
            </a:r>
            <a:endParaRPr/>
          </a:p>
          <a:p>
            <a:pPr marL="457200" lvl="0" indent="-3873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8108"/>
              <a:buFont typeface="Geologica Light"/>
              <a:buChar char="•"/>
            </a:pPr>
            <a:r>
              <a:rPr lang="en-GB" sz="2500" b="1">
                <a:latin typeface="Geologica"/>
                <a:ea typeface="Geologica"/>
                <a:cs typeface="Geologica"/>
                <a:sym typeface="Geologica"/>
              </a:rPr>
              <a:t>Συνεργασία</a:t>
            </a:r>
            <a:r>
              <a:rPr lang="en-GB" sz="2500">
                <a:latin typeface="Geologica"/>
                <a:ea typeface="Geologica"/>
                <a:cs typeface="Geologica"/>
                <a:sym typeface="Geologica"/>
              </a:rPr>
              <a:t> σε διεθνές επίπεδο και δημιουργία </a:t>
            </a:r>
            <a:r>
              <a:rPr lang="en-GB" sz="2500" b="1">
                <a:latin typeface="Geologica"/>
                <a:ea typeface="Geologica"/>
                <a:cs typeface="Geologica"/>
                <a:sym typeface="Geologica"/>
              </a:rPr>
              <a:t>ισχυρότερων δικτύων</a:t>
            </a:r>
            <a:endParaRPr/>
          </a:p>
          <a:p>
            <a:pPr marL="457200" lvl="0" indent="-3873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8108"/>
              <a:buFont typeface="Geologica Light"/>
              <a:buChar char="•"/>
            </a:pPr>
            <a:r>
              <a:rPr lang="en-GB" sz="2500">
                <a:latin typeface="Geologica"/>
                <a:ea typeface="Geologica"/>
                <a:cs typeface="Geologica"/>
                <a:sym typeface="Geologica"/>
              </a:rPr>
              <a:t>Άμεση εφαρμογή των νέων γνώσεων στον οργανισμό και τις κοινότητές σας</a:t>
            </a:r>
            <a:endParaRPr sz="2500">
              <a:latin typeface="Geologica"/>
              <a:ea typeface="Geologica"/>
              <a:cs typeface="Geologica"/>
              <a:sym typeface="Geologica"/>
            </a:endParaRPr>
          </a:p>
          <a:p>
            <a:pPr marL="457200" lvl="0" indent="-3873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8108"/>
              <a:buFont typeface="Geologica Light"/>
              <a:buChar char="•"/>
            </a:pPr>
            <a:r>
              <a:rPr lang="en-GB" sz="2500">
                <a:latin typeface="Geologica"/>
                <a:ea typeface="Geologica"/>
                <a:cs typeface="Geologica"/>
                <a:sym typeface="Geologica"/>
              </a:rPr>
              <a:t>Εμπειρογνώμονες από τον τομέα που είναι διαθέσιμοι για να απαντήσουν σε συγκεκριμένες ερωτήσεις</a:t>
            </a:r>
            <a:endParaRPr sz="2500">
              <a:latin typeface="Geologica"/>
              <a:ea typeface="Geologica"/>
              <a:cs typeface="Geologica"/>
              <a:sym typeface="Geologica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9"/>
          <p:cNvSpPr txBox="1">
            <a:spLocks noGrp="1"/>
          </p:cNvSpPr>
          <p:nvPr>
            <p:ph type="title"/>
          </p:nvPr>
        </p:nvSpPr>
        <p:spPr>
          <a:xfrm>
            <a:off x="1185599" y="2996999"/>
            <a:ext cx="7053427" cy="1914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 sz="4000">
                <a:latin typeface="Geologica"/>
                <a:ea typeface="Geologica"/>
                <a:cs typeface="Geologica"/>
                <a:sym typeface="Geologica"/>
              </a:rPr>
              <a:t>Περιγραφή Προγράμματος για Κοινωνικές Επιχειρήσεις &amp; Εκπαιδευτική Διαδρομή</a:t>
            </a:r>
            <a:endParaRPr sz="4000">
              <a:latin typeface="Geologica"/>
              <a:ea typeface="Geologica"/>
              <a:cs typeface="Geologica"/>
              <a:sym typeface="Geologica"/>
            </a:endParaRP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88d6b80e94_0_635"/>
          <p:cNvSpPr txBox="1">
            <a:spLocks noGrp="1"/>
          </p:cNvSpPr>
          <p:nvPr>
            <p:ph type="body" idx="1"/>
          </p:nvPr>
        </p:nvSpPr>
        <p:spPr>
          <a:xfrm>
            <a:off x="431997" y="3854784"/>
            <a:ext cx="3169042" cy="1461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2000" b="1" dirty="0" err="1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Ηλεκτρονική</a:t>
            </a:r>
            <a:r>
              <a:rPr lang="en-GB" sz="2000" b="1" dirty="0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2000" b="1" dirty="0" err="1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μάθηση</a:t>
            </a:r>
            <a:endParaRPr sz="1600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</a:pP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3 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ενότητες</a:t>
            </a: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ηλεκτρονικής</a:t>
            </a: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μάθησης</a:t>
            </a: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με</a:t>
            </a: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α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υτορυθμιζόμενο</a:t>
            </a: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ρυθμό</a:t>
            </a:r>
            <a:endParaRPr sz="1600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52" name="Google Shape;252;g388d6b80e94_0_635"/>
          <p:cNvSpPr txBox="1">
            <a:spLocks noGrp="1"/>
          </p:cNvSpPr>
          <p:nvPr>
            <p:ph type="title"/>
          </p:nvPr>
        </p:nvSpPr>
        <p:spPr>
          <a:xfrm>
            <a:off x="432000" y="1747633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GB" dirty="0" err="1">
                <a:latin typeface="Geologica"/>
                <a:ea typeface="Geologica"/>
                <a:cs typeface="Geologica"/>
                <a:sym typeface="Geologica"/>
              </a:rPr>
              <a:t>Δρ</a:t>
            </a:r>
            <a:r>
              <a:rPr lang="en-GB" dirty="0">
                <a:latin typeface="Geologica"/>
                <a:ea typeface="Geologica"/>
                <a:cs typeface="Geologica"/>
                <a:sym typeface="Geologica"/>
              </a:rPr>
              <a:t>αστηριότητες για το 202</a:t>
            </a:r>
            <a:r>
              <a:rPr lang="el-GR" dirty="0">
                <a:latin typeface="Geologica"/>
                <a:ea typeface="Geologica"/>
                <a:cs typeface="Geologica"/>
                <a:sym typeface="Geologica"/>
              </a:rPr>
              <a:t>7</a:t>
            </a:r>
            <a:endParaRPr dirty="0"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53" name="Google Shape;253;g388d6b80e94_0_635"/>
          <p:cNvSpPr txBox="1"/>
          <p:nvPr/>
        </p:nvSpPr>
        <p:spPr>
          <a:xfrm>
            <a:off x="4165423" y="3854784"/>
            <a:ext cx="2876400" cy="1461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Εκ</a:t>
            </a:r>
            <a:r>
              <a:rPr lang="en-GB" sz="2000" b="1" i="0" u="none" strike="noStrike" cap="none" dirty="0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παιδευτικές δράσεις</a:t>
            </a:r>
            <a:endParaRPr sz="2400" b="0" i="0" u="none" strike="noStrike" cap="none" dirty="0">
              <a:solidFill>
                <a:srgbClr val="453277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80"/>
              <a:buFont typeface="Arial"/>
              <a:buNone/>
            </a:pPr>
            <a:r>
              <a:rPr lang="en-GB" sz="16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2 </a:t>
            </a:r>
            <a:r>
              <a:rPr lang="en-GB" sz="1600" b="0" i="0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δι</a:t>
            </a:r>
            <a:r>
              <a:rPr lang="en-GB" sz="16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αδικτυακές</a:t>
            </a:r>
            <a:endParaRPr sz="16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80"/>
              <a:buFont typeface="Arial"/>
              <a:buNone/>
            </a:pPr>
            <a:r>
              <a:rPr lang="en-GB" sz="16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2 </a:t>
            </a:r>
            <a:r>
              <a:rPr lang="en-GB" sz="1600" b="0" i="0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δι</a:t>
            </a:r>
            <a:r>
              <a:rPr lang="en-GB" sz="16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α ζώσης</a:t>
            </a:r>
            <a:endParaRPr sz="16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54" name="Google Shape;254;g388d6b80e94_0_635"/>
          <p:cNvSpPr txBox="1"/>
          <p:nvPr/>
        </p:nvSpPr>
        <p:spPr>
          <a:xfrm>
            <a:off x="7984431" y="3854784"/>
            <a:ext cx="3120343" cy="211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Συμ</a:t>
            </a:r>
            <a:r>
              <a:rPr lang="en-GB" sz="2000" b="1" i="0" u="none" strike="noStrike" cap="none" dirty="0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πληρωματικές υπηρεσίες</a:t>
            </a:r>
            <a:endParaRPr sz="2400" b="0" i="0" u="none" strike="noStrike" cap="none" dirty="0">
              <a:solidFill>
                <a:srgbClr val="453277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r>
              <a:rPr lang="en-GB" sz="1600" b="0" i="0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Αντ</a:t>
            </a:r>
            <a:r>
              <a:rPr lang="en-GB" sz="16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αλλαγές μεταξύ ομοτίμων</a:t>
            </a:r>
            <a:endParaRPr sz="16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r>
              <a:rPr lang="en-GB" sz="16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Επ</a:t>
            </a:r>
            <a:r>
              <a:rPr lang="en-GB" sz="1600" b="0" i="0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ισκέψεις</a:t>
            </a:r>
            <a:r>
              <a:rPr lang="en-GB" sz="16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600" b="0" i="0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μελέτης</a:t>
            </a:r>
            <a:r>
              <a:rPr lang="en-GB" sz="16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Κα</a:t>
            </a:r>
            <a:r>
              <a:rPr lang="en-GB" sz="1600" b="0" i="0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θοδήγηση</a:t>
            </a:r>
            <a:endParaRPr sz="16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r>
              <a:rPr lang="en-GB" sz="1600" b="0" i="0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Δικτύωση</a:t>
            </a:r>
            <a:endParaRPr sz="16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endParaRPr sz="16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endParaRPr sz="16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255" name="Google Shape;255;g388d6b80e94_0_6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817" y="3072881"/>
            <a:ext cx="719475" cy="7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388d6b80e94_0_6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65423" y="3069262"/>
            <a:ext cx="719475" cy="7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388d6b80e94_0_6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4432" y="3069261"/>
            <a:ext cx="719475" cy="71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"/>
          <p:cNvSpPr txBox="1">
            <a:spLocks noGrp="1"/>
          </p:cNvSpPr>
          <p:nvPr>
            <p:ph type="body" idx="1"/>
          </p:nvPr>
        </p:nvSpPr>
        <p:spPr>
          <a:xfrm>
            <a:off x="431997" y="3854784"/>
            <a:ext cx="3120343" cy="26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2000" b="1" dirty="0" err="1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Ηλεκτρονική</a:t>
            </a:r>
            <a:r>
              <a:rPr lang="en-GB" sz="2000" b="1" dirty="0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2000" b="1" dirty="0" err="1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μάθηση</a:t>
            </a:r>
            <a:endParaRPr sz="1600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</a:pP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3 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ενότητες</a:t>
            </a: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ηλεκτρονικής</a:t>
            </a: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μάθησης</a:t>
            </a: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με</a:t>
            </a: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α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υτορυθμιζόμενο</a:t>
            </a:r>
            <a:r>
              <a:rPr lang="en-GB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600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ρυθμό</a:t>
            </a:r>
            <a:endParaRPr sz="1600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64" name="Google Shape;264;p3"/>
          <p:cNvSpPr txBox="1">
            <a:spLocks noGrp="1"/>
          </p:cNvSpPr>
          <p:nvPr>
            <p:ph type="title"/>
          </p:nvPr>
        </p:nvSpPr>
        <p:spPr>
          <a:xfrm>
            <a:off x="432000" y="1747633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GB" dirty="0" err="1">
                <a:latin typeface="Geologica"/>
                <a:ea typeface="Geologica"/>
                <a:cs typeface="Geologica"/>
                <a:sym typeface="Geologica"/>
              </a:rPr>
              <a:t>Προ</a:t>
            </a:r>
            <a:r>
              <a:rPr lang="en-GB" dirty="0">
                <a:latin typeface="Geologica"/>
                <a:ea typeface="Geologica"/>
                <a:cs typeface="Geologica"/>
                <a:sym typeface="Geologica"/>
              </a:rPr>
              <a:t>βλεπόµενη συμμετοχή</a:t>
            </a:r>
            <a:endParaRPr dirty="0"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65" name="Google Shape;265;p3"/>
          <p:cNvSpPr txBox="1"/>
          <p:nvPr/>
        </p:nvSpPr>
        <p:spPr>
          <a:xfrm>
            <a:off x="4165422" y="3854784"/>
            <a:ext cx="3460863" cy="2216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Εκ</a:t>
            </a:r>
            <a:r>
              <a:rPr lang="en-GB" sz="2000" b="1" i="0" u="none" strike="noStrike" cap="none" dirty="0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παιδευτικές δράσεις</a:t>
            </a:r>
            <a:endParaRPr sz="2400" b="0" i="0" u="none" strike="noStrike" cap="none" dirty="0">
              <a:solidFill>
                <a:srgbClr val="453277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80"/>
              <a:buFont typeface="Arial"/>
              <a:buNone/>
            </a:pPr>
            <a:r>
              <a:rPr lang="en-GB" sz="160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1 </a:t>
            </a:r>
            <a:r>
              <a:rPr lang="en-GB" sz="1600" i="0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δι</a:t>
            </a:r>
            <a:r>
              <a:rPr lang="en-GB" sz="160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αδικτυακή (</a:t>
            </a:r>
            <a:r>
              <a:rPr lang="el-GR" sz="160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τουλάχιστον 3,5 ώρες)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80"/>
              <a:buFont typeface="Arial"/>
              <a:buNone/>
            </a:pPr>
            <a:r>
              <a:rPr lang="el-GR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Ή</a:t>
            </a:r>
            <a:endParaRPr sz="160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SzPts val="1280"/>
            </a:pPr>
            <a:r>
              <a:rPr lang="en-GB" sz="160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1 </a:t>
            </a:r>
            <a:r>
              <a:rPr lang="en-GB" sz="1600" i="0" u="none" strike="noStrike" cap="none" dirty="0" err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δι</a:t>
            </a:r>
            <a:r>
              <a:rPr lang="en-GB" sz="160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α ζώσης</a:t>
            </a:r>
            <a:r>
              <a:rPr lang="el-GR" sz="1600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(τουλάχιστον 4 ώρες)</a:t>
            </a:r>
          </a:p>
        </p:txBody>
      </p:sp>
      <p:sp>
        <p:nvSpPr>
          <p:cNvPr id="266" name="Google Shape;266;p3"/>
          <p:cNvSpPr txBox="1"/>
          <p:nvPr/>
        </p:nvSpPr>
        <p:spPr>
          <a:xfrm>
            <a:off x="7984431" y="3854784"/>
            <a:ext cx="3120343" cy="26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rPr lang="en-GB" sz="2000" b="1" i="0" u="none" strike="noStrike" cap="none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Συμπληρωματικές υπηρεσίες (προαιρετικές)</a:t>
            </a:r>
            <a:endParaRPr sz="2400" b="0" i="0" u="none" strike="noStrike" cap="none">
              <a:solidFill>
                <a:srgbClr val="453277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r>
              <a:rPr lang="en-GB" sz="1600" b="0" i="0" u="none" strike="noStrike" cap="none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Ανταλλαγές μεταξύ ομοτίμων</a:t>
            </a:r>
            <a:endParaRPr sz="1600" b="0" i="0" u="none" strike="noStrike" cap="none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r>
              <a:rPr lang="en-GB" sz="1600" b="0" i="0" u="none" strike="noStrike" cap="none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Επισκέψεις μελέτης Καθοδήγηση</a:t>
            </a:r>
            <a:endParaRPr sz="1600" b="0" i="0" u="none" strike="noStrike" cap="none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r>
              <a:rPr lang="en-GB" sz="1600" b="0" i="0" u="none" strike="noStrike" cap="none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Δικτύωση</a:t>
            </a:r>
            <a:endParaRPr sz="1600" b="0" i="0" u="none" strike="noStrike" cap="none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endParaRPr sz="1600" b="0" i="0" u="none" strike="noStrike" cap="none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endParaRPr sz="1600" b="0" i="0" u="none" strike="noStrike" cap="none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267" name="Google Shape;26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817" y="3072881"/>
            <a:ext cx="719475" cy="7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65423" y="3069262"/>
            <a:ext cx="719475" cy="7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4432" y="3069261"/>
            <a:ext cx="719475" cy="71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88d6b80e94_0_768"/>
          <p:cNvSpPr txBox="1">
            <a:spLocks noGrp="1"/>
          </p:cNvSpPr>
          <p:nvPr>
            <p:ph type="body" idx="1"/>
          </p:nvPr>
        </p:nvSpPr>
        <p:spPr>
          <a:xfrm>
            <a:off x="431998" y="3854784"/>
            <a:ext cx="3018212" cy="26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2000" b="1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Συνολική προσπάθεια</a:t>
            </a:r>
            <a:endParaRPr sz="160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</a:pPr>
            <a:r>
              <a:rPr lang="en-GB" sz="1400" b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Εκτιμάται</a:t>
            </a:r>
            <a:r>
              <a:rPr lang="en-GB" sz="140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ότι ο </a:t>
            </a:r>
            <a:r>
              <a:rPr lang="en-GB" sz="1400" b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συνολικός χρόνος</a:t>
            </a:r>
            <a:r>
              <a:rPr lang="en-GB" sz="140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που θα αφιερώσει κάθε συμμετέχοντας θα είναι </a:t>
            </a:r>
            <a:r>
              <a:rPr lang="en-GB" sz="1400" b="1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περίπου 10-20 ώρες ή και περισσότερο</a:t>
            </a:r>
            <a:r>
              <a:rPr lang="en-GB" sz="140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, ανάλογα με το πρόγραμμα κατάρτισης και τον αριθμό των συνεδριών στις οποίες θα συμμετάσχει.</a:t>
            </a:r>
            <a:endParaRPr sz="140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76" name="Google Shape;276;g388d6b80e94_0_768"/>
          <p:cNvSpPr txBox="1">
            <a:spLocks noGrp="1"/>
          </p:cNvSpPr>
          <p:nvPr>
            <p:ph type="title"/>
          </p:nvPr>
        </p:nvSpPr>
        <p:spPr>
          <a:xfrm>
            <a:off x="432000" y="1747633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GB">
                <a:latin typeface="Geologica"/>
                <a:ea typeface="Geologica"/>
                <a:cs typeface="Geologica"/>
                <a:sym typeface="Geologica"/>
              </a:rPr>
              <a:t>Διάρκεια &amp; συνολική προσπάθεια</a:t>
            </a:r>
            <a:endParaRPr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77" name="Google Shape;277;g388d6b80e94_0_768"/>
          <p:cNvSpPr txBox="1"/>
          <p:nvPr/>
        </p:nvSpPr>
        <p:spPr>
          <a:xfrm>
            <a:off x="4165422" y="3854784"/>
            <a:ext cx="3149777" cy="26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Εκ</a:t>
            </a:r>
            <a:r>
              <a:rPr lang="en-GB" sz="2000" b="1" i="0" u="none" strike="noStrike" cap="none" dirty="0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παιδευτικές δράσεις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80"/>
              <a:buFont typeface="Arial"/>
              <a:buNone/>
            </a:pPr>
            <a:r>
              <a:rPr lang="en-GB" sz="1400" b="0" i="0" u="none" strike="noStrike" cap="none" dirty="0" err="1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Δι</a:t>
            </a:r>
            <a:r>
              <a:rPr lang="en-GB" sz="1400" b="0" i="0" u="none" strike="noStrike" cap="none" dirty="0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αδικτυακές:</a:t>
            </a:r>
            <a:r>
              <a:rPr lang="en-GB" sz="14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b="0" i="0" u="none" strike="noStrike" cap="none" dirty="0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3</a:t>
            </a:r>
            <a:r>
              <a:rPr lang="el-GR" sz="1400" b="0" i="0" u="none" strike="noStrike" cap="none" dirty="0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,</a:t>
            </a:r>
            <a:r>
              <a:rPr lang="en-GB" sz="1400" b="0" i="0" u="none" strike="noStrike" cap="none" dirty="0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5 ώρες</a:t>
            </a:r>
            <a:r>
              <a:rPr lang="en-GB" sz="14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, οι οποίες μπορούν, αν χρειαστεί, να πραγματοποιηθούν σε δύο συντομότερες συνεδρίες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80"/>
              <a:buFont typeface="Arial"/>
              <a:buNone/>
            </a:pPr>
            <a:r>
              <a:rPr lang="en-GB" sz="1400" b="0" i="0" u="none" strike="noStrike" cap="none" dirty="0" err="1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Δι</a:t>
            </a:r>
            <a:r>
              <a:rPr lang="en-GB" sz="1400" b="0" i="0" u="none" strike="noStrike" cap="none" dirty="0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α ζώσης: </a:t>
            </a:r>
            <a:r>
              <a:rPr lang="en-GB" sz="1400" b="0" i="0" u="none" strike="noStrike" cap="none" dirty="0">
                <a:solidFill>
                  <a:srgbClr val="2B65E1"/>
                </a:solidFill>
                <a:latin typeface="Geologica"/>
                <a:ea typeface="Geologica"/>
                <a:cs typeface="Geologica"/>
                <a:sym typeface="Geologica"/>
              </a:rPr>
              <a:t>εκπαίδευση</a:t>
            </a:r>
            <a:r>
              <a:rPr lang="en-GB" sz="1400" b="0" i="0" u="none" strike="noStrike" cap="none" dirty="0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 μισής </a:t>
            </a:r>
            <a:r>
              <a:rPr lang="el-GR" sz="1400" b="0" i="0" u="none" strike="noStrike" cap="none" dirty="0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έως μίας </a:t>
            </a:r>
            <a:r>
              <a:rPr lang="en-GB" sz="1400" b="0" i="0" u="none" strike="noStrike" cap="none" dirty="0" err="1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μέρ</a:t>
            </a:r>
            <a:r>
              <a:rPr lang="en-GB" sz="1400" b="0" i="0" u="none" strike="noStrike" cap="none" dirty="0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ας</a:t>
            </a:r>
            <a:r>
              <a:rPr lang="el-GR" sz="1400" b="0" i="0" u="none" strike="noStrike" cap="none" dirty="0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 (</a:t>
            </a:r>
            <a:r>
              <a:rPr lang="el-GR" sz="1400" b="0" i="0" u="none" strike="noStrike" cap="none" dirty="0" err="1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τουλ</a:t>
            </a:r>
            <a:r>
              <a:rPr lang="el-GR" sz="1400" b="0" i="0" u="none" strike="noStrike" cap="none" dirty="0">
                <a:solidFill>
                  <a:srgbClr val="2B65E1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. 4 ώρες)</a:t>
            </a:r>
            <a:endParaRPr sz="14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78" name="Google Shape;278;g388d6b80e94_0_768"/>
          <p:cNvSpPr txBox="1"/>
          <p:nvPr/>
        </p:nvSpPr>
        <p:spPr>
          <a:xfrm>
            <a:off x="7984432" y="3854784"/>
            <a:ext cx="2752698" cy="26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</a:pPr>
            <a:r>
              <a:rPr lang="en-GB" sz="2000" b="1" i="0" u="none" strike="noStrike" cap="none" dirty="0" err="1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Συμ</a:t>
            </a:r>
            <a:r>
              <a:rPr lang="en-GB" sz="2000" b="1" i="0" u="none" strike="noStrike" cap="none" dirty="0">
                <a:solidFill>
                  <a:srgbClr val="453277"/>
                </a:solidFill>
                <a:latin typeface="Geologica"/>
                <a:ea typeface="Geologica"/>
                <a:cs typeface="Geologica"/>
                <a:sym typeface="Geologica"/>
              </a:rPr>
              <a:t>πληρωματικές υπηρεσίες (προαιρετικές)</a:t>
            </a:r>
            <a:endParaRPr dirty="0"/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r>
              <a:rPr lang="en-GB" sz="1600" i="0" u="none" strike="noStrike" cap="none" dirty="0">
                <a:solidFill>
                  <a:srgbClr val="2B65E1"/>
                </a:solidFill>
                <a:latin typeface="Geologica "/>
                <a:ea typeface="Geologica SemiBold"/>
                <a:cs typeface="Geologica SemiBold"/>
                <a:sym typeface="Geologica SemiBold"/>
              </a:rPr>
              <a:t>2 </a:t>
            </a:r>
            <a:r>
              <a:rPr lang="en-GB" sz="1600" i="0" u="none" strike="noStrike" cap="none" dirty="0" err="1">
                <a:solidFill>
                  <a:srgbClr val="2B65E1"/>
                </a:solidFill>
                <a:latin typeface="Geologica "/>
                <a:ea typeface="Geologica SemiBold"/>
                <a:cs typeface="Geologica SemiBold"/>
                <a:sym typeface="Geologica SemiBold"/>
              </a:rPr>
              <a:t>με</a:t>
            </a:r>
            <a:r>
              <a:rPr lang="en-GB" sz="1600" i="0" u="none" strike="noStrike" cap="none" dirty="0">
                <a:solidFill>
                  <a:srgbClr val="2B65E1"/>
                </a:solidFill>
                <a:latin typeface="Geologica "/>
                <a:ea typeface="Geologica SemiBold"/>
                <a:cs typeface="Geologica SemiBold"/>
                <a:sym typeface="Geologica SemiBold"/>
              </a:rPr>
              <a:t> 4 </a:t>
            </a:r>
            <a:r>
              <a:rPr lang="en-GB" sz="1600" i="0" u="none" strike="noStrike" cap="none" dirty="0" err="1">
                <a:solidFill>
                  <a:srgbClr val="2B65E1"/>
                </a:solidFill>
                <a:latin typeface="Geologica "/>
                <a:ea typeface="Geologica SemiBold"/>
                <a:cs typeface="Geologica SemiBold"/>
                <a:sym typeface="Geologica SemiBold"/>
              </a:rPr>
              <a:t>ώρες</a:t>
            </a:r>
            <a:endParaRPr sz="16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0"/>
              <a:buFont typeface="Arial"/>
              <a:buNone/>
            </a:pPr>
            <a:endParaRPr sz="1600" b="0" i="0" u="none" strike="noStrike" cap="none" dirty="0">
              <a:solidFill>
                <a:srgbClr val="2B65E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279" name="Google Shape;279;g388d6b80e94_0_7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817" y="3072881"/>
            <a:ext cx="719475" cy="7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388d6b80e94_0_7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65423" y="3069262"/>
            <a:ext cx="719475" cy="7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g388d6b80e94_0_7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4432" y="3069261"/>
            <a:ext cx="719475" cy="71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"/>
          <p:cNvSpPr txBox="1">
            <a:spLocks noGrp="1"/>
          </p:cNvSpPr>
          <p:nvPr>
            <p:ph type="title"/>
          </p:nvPr>
        </p:nvSpPr>
        <p:spPr>
          <a:xfrm>
            <a:off x="432000" y="1105949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Montserrat"/>
              <a:buNone/>
            </a:pPr>
            <a:r>
              <a:rPr lang="en-GB">
                <a:latin typeface="Geologica"/>
                <a:ea typeface="Geologica"/>
                <a:cs typeface="Geologica"/>
                <a:sym typeface="Geologica"/>
              </a:rPr>
              <a:t>Τοποθεσίες και Χρονοδιάγραμμα των εκπαιδευτικών συνεδριών</a:t>
            </a:r>
            <a:endParaRPr b="0">
              <a:latin typeface="Geologica SemiBold"/>
              <a:ea typeface="Geologica SemiBold"/>
              <a:cs typeface="Geologica SemiBold"/>
              <a:sym typeface="Geologica SemiBold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DD7F1E3-399F-666B-A266-9DB8CF3AC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874291"/>
              </p:ext>
            </p:extLst>
          </p:nvPr>
        </p:nvGraphicFramePr>
        <p:xfrm>
          <a:off x="1948000" y="2995289"/>
          <a:ext cx="8128000" cy="1112520"/>
        </p:xfrm>
        <a:graphic>
          <a:graphicData uri="http://schemas.openxmlformats.org/drawingml/2006/table">
            <a:tbl>
              <a:tblPr firstRow="1" bandRow="1">
                <a:tableStyleId>{5D2E883E-0940-4795-A087-5E9EB650E59C}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162151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459760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1600" dirty="0">
                          <a:latin typeface="Geologica" panose="020B0604020202020204" charset="0"/>
                        </a:rPr>
                        <a:t>Διαδικτυακές Συνεδρίες</a:t>
                      </a:r>
                      <a:endParaRPr lang="en-GB" sz="1600" dirty="0">
                        <a:latin typeface="Geologica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dirty="0">
                          <a:latin typeface="Geologica" panose="020B0604020202020204" charset="0"/>
                        </a:rPr>
                        <a:t>Δια ζώσης Συνεδρίες</a:t>
                      </a:r>
                      <a:endParaRPr lang="en-GB" sz="1600" dirty="0">
                        <a:latin typeface="Geologica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92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Geologica" panose="020B0604020202020204" charset="0"/>
                        </a:rPr>
                        <a:t>Πέμπτη 18 Μαρτίου 2027</a:t>
                      </a:r>
                      <a:endParaRPr lang="en-GB" sz="1600" dirty="0">
                        <a:latin typeface="Geologica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Geologica" panose="020B0604020202020204" charset="0"/>
                        </a:rPr>
                        <a:t>Τρίτη 6 Απριλίου 2027</a:t>
                      </a:r>
                      <a:endParaRPr lang="en-GB" sz="1600" dirty="0">
                        <a:latin typeface="Geologica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80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Geologica" panose="020B0604020202020204" charset="0"/>
                        </a:rPr>
                        <a:t>τέλη Απριλίου 2027 </a:t>
                      </a:r>
                      <a:endParaRPr lang="en-GB" sz="1600" dirty="0">
                        <a:latin typeface="Geologica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Geologica" panose="020B0604020202020204" charset="0"/>
                        </a:rPr>
                        <a:t>Τετάρτη 7 Απριλίου 2027</a:t>
                      </a:r>
                      <a:endParaRPr lang="en-GB" sz="1600" dirty="0">
                        <a:latin typeface="Geologica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1527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2"/>
          <p:cNvSpPr txBox="1">
            <a:spLocks noGrp="1"/>
          </p:cNvSpPr>
          <p:nvPr>
            <p:ph type="body" idx="1"/>
          </p:nvPr>
        </p:nvSpPr>
        <p:spPr>
          <a:xfrm>
            <a:off x="432000" y="1892299"/>
            <a:ext cx="10980000" cy="482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SzPts val="1440"/>
              <a:buNone/>
            </a:pPr>
            <a:r>
              <a:rPr lang="en-GB" sz="1600" b="1" i="0" u="none" strike="noStrike">
                <a:solidFill>
                  <a:schemeClr val="accent6"/>
                </a:solidFill>
                <a:latin typeface="Geologica"/>
                <a:ea typeface="Geologica"/>
                <a:cs typeface="Geologica"/>
                <a:sym typeface="Geologica"/>
              </a:rPr>
              <a:t>Ενότητα 1: Γενικές / Οριζόντιες δεξιότητες</a:t>
            </a:r>
            <a:r>
              <a:rPr lang="en-GB" sz="1600" b="0" i="0" u="none" strike="noStrike">
                <a:solidFill>
                  <a:schemeClr val="accent6"/>
                </a:solidFill>
                <a:latin typeface="Geologica"/>
                <a:ea typeface="Geologica"/>
                <a:cs typeface="Geologica"/>
                <a:sym typeface="Geologica"/>
              </a:rPr>
              <a:t> </a:t>
            </a:r>
            <a:endParaRPr sz="1600">
              <a:solidFill>
                <a:schemeClr val="accent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263525" marR="202730" lvl="0" indent="0" algn="l" rtl="0">
              <a:lnSpc>
                <a:spcPct val="100000"/>
              </a:lnSpc>
              <a:spcBef>
                <a:spcPts val="284"/>
              </a:spcBef>
              <a:spcAft>
                <a:spcPts val="0"/>
              </a:spcAft>
              <a:buSzPts val="1440"/>
              <a:buNone/>
            </a:pPr>
            <a:r>
              <a:rPr lang="en-GB" sz="1600" b="0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 Δημιουργία ψηφιακής κουλτούρας και νοοτροπίας, διασφάλιση της κυβερνοασφάλειας και προστασία της ιδιωτικότητας των δεδομένων. </a:t>
            </a:r>
            <a:endParaRPr sz="1600">
              <a:latin typeface="Geologica"/>
              <a:ea typeface="Geologica"/>
              <a:cs typeface="Geologica"/>
              <a:sym typeface="Geologica"/>
            </a:endParaRPr>
          </a:p>
          <a:p>
            <a:pPr marL="0" lvl="0" indent="0" algn="l" rtl="0">
              <a:lnSpc>
                <a:spcPct val="100000"/>
              </a:lnSpc>
              <a:spcBef>
                <a:spcPts val="677"/>
              </a:spcBef>
              <a:spcAft>
                <a:spcPts val="0"/>
              </a:spcAft>
              <a:buSzPts val="1440"/>
              <a:buNone/>
            </a:pPr>
            <a:r>
              <a:rPr lang="en-GB" sz="1600" b="1" i="0" u="none" strike="noStrike">
                <a:solidFill>
                  <a:schemeClr val="accent6"/>
                </a:solidFill>
                <a:latin typeface="Geologica"/>
                <a:ea typeface="Geologica"/>
                <a:cs typeface="Geologica"/>
                <a:sym typeface="Geologica"/>
              </a:rPr>
              <a:t>Ενότητα 2: Αύξηση της αποδοτικότητάς σας</a:t>
            </a:r>
            <a:r>
              <a:rPr lang="en-GB" sz="1600" b="0" i="0" u="none" strike="noStrike">
                <a:solidFill>
                  <a:schemeClr val="accent6"/>
                </a:solidFill>
                <a:latin typeface="Geologica"/>
                <a:ea typeface="Geologica"/>
                <a:cs typeface="Geologica"/>
                <a:sym typeface="Geologica"/>
              </a:rPr>
              <a:t> </a:t>
            </a:r>
            <a:endParaRPr sz="1600">
              <a:solidFill>
                <a:schemeClr val="accent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263525" lvl="1" indent="0" algn="l" rtl="0">
              <a:lnSpc>
                <a:spcPct val="120000"/>
              </a:lnSpc>
              <a:spcBef>
                <a:spcPts val="677"/>
              </a:spcBef>
              <a:spcAft>
                <a:spcPts val="0"/>
              </a:spcAft>
              <a:buSzPts val="1440"/>
              <a:buNone/>
            </a:pPr>
            <a:r>
              <a:rPr lang="en-GB" sz="1600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Ψηφιοποίηση διαδικασιών, επιλογή και εφαρμογή εργαλείων, χρήση συστημάτων CRM/HRMS/ERP, χρήση ΤΝ για καθημερινή αποδοτικότητα και ψηφιοποίηση της διαχείρισης έργων. 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77"/>
              </a:spcBef>
              <a:spcAft>
                <a:spcPts val="0"/>
              </a:spcAft>
              <a:buSzPts val="1440"/>
              <a:buNone/>
            </a:pPr>
            <a:r>
              <a:rPr lang="en-GB" sz="1600" b="1">
                <a:solidFill>
                  <a:schemeClr val="accent6"/>
                </a:solidFill>
                <a:latin typeface="Geologica"/>
                <a:ea typeface="Geologica"/>
                <a:cs typeface="Geologica"/>
                <a:sym typeface="Geologica"/>
              </a:rPr>
              <a:t>Ενότητα 3: Αύξηση της οικονομικής απόδοσης και του αντίκτυπου</a:t>
            </a:r>
            <a:r>
              <a:rPr lang="en-GB" sz="1600" b="0" i="0" u="none" strike="noStrike">
                <a:solidFill>
                  <a:schemeClr val="accent6"/>
                </a:solidFill>
                <a:latin typeface="Geologica"/>
                <a:ea typeface="Geologica"/>
                <a:cs typeface="Geologica"/>
                <a:sym typeface="Geologica"/>
              </a:rPr>
              <a:t> </a:t>
            </a:r>
            <a:endParaRPr sz="1600">
              <a:solidFill>
                <a:schemeClr val="accent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263525" marR="273774" lvl="0" indent="0" algn="just" rtl="0">
              <a:lnSpc>
                <a:spcPct val="100000"/>
              </a:lnSpc>
              <a:spcBef>
                <a:spcPts val="284"/>
              </a:spcBef>
              <a:spcAft>
                <a:spcPts val="0"/>
              </a:spcAft>
              <a:buSzPts val="1440"/>
              <a:buNone/>
            </a:pPr>
            <a:r>
              <a:rPr lang="en-GB" sz="1600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Εξερεύνηση ψηφιακών μοντέλων συγκέντρωσης κεφαλαίων και εσόδων, ψηφιακό μάρκετινγκ και προβολή, λήψη αποφάσεων βάσει δεδομένων, ψηφιοποίηση της μέτρησης του αντίκτυπου και της επικοινωνίας, και ενσωμάτωση χρηματοοικονομικών εργαλείων. 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77"/>
              </a:spcBef>
              <a:spcAft>
                <a:spcPts val="0"/>
              </a:spcAft>
              <a:buSzPts val="1440"/>
              <a:buNone/>
            </a:pPr>
            <a:r>
              <a:rPr lang="en-GB" sz="1600" b="1">
                <a:solidFill>
                  <a:schemeClr val="accent6"/>
                </a:solidFill>
                <a:latin typeface="Geologica"/>
                <a:ea typeface="Geologica"/>
                <a:cs typeface="Geologica"/>
                <a:sym typeface="Geologica"/>
              </a:rPr>
              <a:t>Ενότητα 4: Διασφάλιση της προσβασιμότητας</a:t>
            </a:r>
            <a:r>
              <a:rPr lang="en-GB" sz="1600" b="0" i="0" u="none" strike="noStrike">
                <a:solidFill>
                  <a:schemeClr val="accent6"/>
                </a:solidFill>
                <a:latin typeface="Geologica"/>
                <a:ea typeface="Geologica"/>
                <a:cs typeface="Geologica"/>
                <a:sym typeface="Geologica"/>
              </a:rPr>
              <a:t> </a:t>
            </a:r>
            <a:endParaRPr sz="1600">
              <a:solidFill>
                <a:schemeClr val="accent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263525" marR="98958" lvl="0" indent="0" algn="just" rtl="0">
              <a:lnSpc>
                <a:spcPct val="100000"/>
              </a:lnSpc>
              <a:spcBef>
                <a:spcPts val="284"/>
              </a:spcBef>
              <a:spcAft>
                <a:spcPts val="0"/>
              </a:spcAft>
              <a:buSzPts val="1440"/>
              <a:buNone/>
            </a:pPr>
            <a:r>
              <a:rPr lang="en-GB" sz="1600" b="0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Εφαρμογή αρχών ψηφιακού σχεδιασμού χωρίς αποκλεισμούς, εμπειρίας χρήστη (UX) και σχεδιασμού υπηρεσιών, ώστε οι υπηρεσίες να είναι προσβάσιμες σε όλους. </a:t>
            </a:r>
            <a:endParaRPr sz="1600">
              <a:latin typeface="Geologica"/>
              <a:ea typeface="Geologica"/>
              <a:cs typeface="Geologica"/>
              <a:sym typeface="Geologica"/>
            </a:endParaRPr>
          </a:p>
          <a:p>
            <a:pPr marL="0" lvl="0" indent="0" algn="l" rtl="0">
              <a:lnSpc>
                <a:spcPct val="100000"/>
              </a:lnSpc>
              <a:spcBef>
                <a:spcPts val="677"/>
              </a:spcBef>
              <a:spcAft>
                <a:spcPts val="0"/>
              </a:spcAft>
              <a:buSzPts val="1440"/>
              <a:buNone/>
            </a:pPr>
            <a:r>
              <a:rPr lang="en-GB" sz="1600" b="1">
                <a:solidFill>
                  <a:schemeClr val="accent6"/>
                </a:solidFill>
                <a:latin typeface="Geologica"/>
                <a:ea typeface="Geologica"/>
                <a:cs typeface="Geologica"/>
                <a:sym typeface="Geologica"/>
              </a:rPr>
              <a:t>Ενότητα 5: Ενίσχυση της πράσινης απόδοσης </a:t>
            </a:r>
            <a:endParaRPr>
              <a:solidFill>
                <a:schemeClr val="accent6"/>
              </a:solidFill>
            </a:endParaRPr>
          </a:p>
          <a:p>
            <a:pPr marL="263525" marR="224041" lvl="0" indent="0" algn="just" rtl="0">
              <a:lnSpc>
                <a:spcPct val="100000"/>
              </a:lnSpc>
              <a:spcBef>
                <a:spcPts val="284"/>
              </a:spcBef>
              <a:spcAft>
                <a:spcPts val="0"/>
              </a:spcAft>
              <a:buSzPts val="1440"/>
              <a:buNone/>
            </a:pPr>
            <a:r>
              <a:rPr lang="en-GB" sz="1600" b="0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Υιοθέτηση πράσινων ψηφιακών πρακτικών για την ενίσχυση της βιωσιμότητας και τη μείωση του περιβαλλοντικού αντίκτυπου.</a:t>
            </a:r>
            <a:endParaRPr/>
          </a:p>
        </p:txBody>
      </p:sp>
      <p:sp>
        <p:nvSpPr>
          <p:cNvPr id="297" name="Google Shape;297;p12"/>
          <p:cNvSpPr txBox="1">
            <a:spLocks noGrp="1"/>
          </p:cNvSpPr>
          <p:nvPr>
            <p:ph type="title"/>
          </p:nvPr>
        </p:nvSpPr>
        <p:spPr>
          <a:xfrm>
            <a:off x="432000" y="920300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800"/>
              <a:buNone/>
            </a:pPr>
            <a:r>
              <a:rPr lang="en-GB">
                <a:latin typeface="Geologica"/>
                <a:ea typeface="Geologica"/>
                <a:cs typeface="Geologica"/>
                <a:sym typeface="Geologica"/>
              </a:rPr>
              <a:t>Εκπαιδευτικό Περιεχόμενο</a:t>
            </a:r>
            <a:endParaRPr>
              <a:latin typeface="Geologica"/>
              <a:ea typeface="Geologica"/>
              <a:cs typeface="Geologica"/>
              <a:sym typeface="Geologic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3"/>
          <p:cNvGrpSpPr/>
          <p:nvPr/>
        </p:nvGrpSpPr>
        <p:grpSpPr>
          <a:xfrm>
            <a:off x="392430" y="1003200"/>
            <a:ext cx="11538153" cy="5010073"/>
            <a:chOff x="521970" y="448205"/>
            <a:chExt cx="11210797" cy="5788645"/>
          </a:xfrm>
        </p:grpSpPr>
        <p:sp>
          <p:nvSpPr>
            <p:cNvPr id="303" name="Google Shape;303;p13"/>
            <p:cNvSpPr/>
            <p:nvPr/>
          </p:nvSpPr>
          <p:spPr>
            <a:xfrm>
              <a:off x="521970" y="448215"/>
              <a:ext cx="5574000" cy="5788635"/>
            </a:xfrm>
            <a:prstGeom prst="roundRect">
              <a:avLst>
                <a:gd name="adj" fmla="val 0"/>
              </a:avLst>
            </a:prstGeom>
            <a:solidFill>
              <a:srgbClr val="0B0765"/>
            </a:solidFill>
            <a:ln>
              <a:noFill/>
            </a:ln>
          </p:spPr>
          <p:txBody>
            <a:bodyPr spcFirstLastPara="1" wrap="square" lIns="360000" tIns="360000" rIns="360000" bIns="360000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Geologica Light"/>
                <a:ea typeface="Geologica Light"/>
                <a:cs typeface="Geologica Light"/>
                <a:sym typeface="Geologica Light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Geologica Light"/>
                <a:ea typeface="Geologica Light"/>
                <a:cs typeface="Geologica Light"/>
                <a:sym typeface="Geologica Light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Geologica Light"/>
                <a:ea typeface="Geologica Light"/>
                <a:cs typeface="Geologica Light"/>
                <a:sym typeface="Geologica Light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Geologica Light"/>
                <a:ea typeface="Geologica Light"/>
                <a:cs typeface="Geologica Light"/>
                <a:sym typeface="Geologica Light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Geologica Light"/>
                <a:ea typeface="Geologica Light"/>
                <a:cs typeface="Geologica Light"/>
                <a:sym typeface="Geologica Light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Στόχος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 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της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 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οικονομικής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 υπ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οστήριξης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 π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ρος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 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τρίτους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 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είν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αι να </a:t>
              </a:r>
              <a:r>
                <a:rPr lang="en-GB" sz="1400" b="1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διευκολυνθεί η συμμετοχή σε  δια ζώσης εκπαιδευτικές συνεδρίες και συναφείς δραστηριότητες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.</a:t>
              </a:r>
              <a:endParaRPr sz="1400" b="0" i="0" u="none" strike="noStrike" cap="none" dirty="0">
                <a:solidFill>
                  <a:schemeClr val="lt1"/>
                </a:solidFill>
                <a:latin typeface="Geologica Light"/>
                <a:ea typeface="Geologica Light"/>
                <a:cs typeface="Geologica Light"/>
                <a:sym typeface="Geologica Light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Geologica Light"/>
                <a:ea typeface="Geologica Light"/>
                <a:cs typeface="Geologica Light"/>
                <a:sym typeface="Geologica Light"/>
              </a:endParaRPr>
            </a:p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Η 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οικονομική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 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ενίσχυση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 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χορηγείτ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αι ως </a:t>
              </a:r>
              <a:r>
                <a:rPr lang="en-GB" sz="1400" b="1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εφάπαξ ποσό ανά οργανισμό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, με σκοπό την κάλυψη των επιλέξιμων δαπανών που σχετίζονται με τα </a:t>
              </a:r>
              <a:r>
                <a:rPr lang="en-GB" sz="1400" b="1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έξοδα ταξιδιού, διαμονής και διατροφής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. Η 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ενίσχυση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 α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υτή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 </a:t>
              </a:r>
              <a:r>
                <a:rPr lang="en-GB" sz="1400" b="0" i="0" u="none" strike="noStrike" cap="none" dirty="0" err="1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εξ</a:t>
              </a:r>
              <a:r>
                <a:rPr lang="en-GB" sz="1400" b="0" i="0" u="none" strike="noStrike" cap="none" dirty="0">
                  <a:solidFill>
                    <a:schemeClr val="lt1"/>
                  </a:solidFill>
                  <a:latin typeface="Geologica Light"/>
                  <a:ea typeface="Geologica Light"/>
                  <a:cs typeface="Geologica Light"/>
                  <a:sym typeface="Geologica Light"/>
                </a:rPr>
                <a:t>ασφαλίζει ότι οι επιλεγμένοι οργανισμοί μπορούν να επωφεληθούν πλήρως από το εκπαιδευτικό πρόγραμμα και, κατά περίπτωση, από τις συμπληρωματικές υπηρεσίες.</a:t>
              </a:r>
              <a:endParaRPr sz="1400" b="0" i="0" u="none" strike="noStrike" cap="none" dirty="0">
                <a:solidFill>
                  <a:schemeClr val="lt1"/>
                </a:solidFill>
                <a:latin typeface="Geologica Light"/>
                <a:ea typeface="Geologica Light"/>
                <a:cs typeface="Geologica Light"/>
                <a:sym typeface="Geologica Light"/>
              </a:endParaRPr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6336068" y="448205"/>
              <a:ext cx="5396700" cy="3825600"/>
            </a:xfrm>
            <a:prstGeom prst="roundRect">
              <a:avLst>
                <a:gd name="adj" fmla="val 0"/>
              </a:avLst>
            </a:prstGeom>
            <a:solidFill>
              <a:srgbClr val="BA5DCE"/>
            </a:solidFill>
            <a:ln>
              <a:noFill/>
            </a:ln>
          </p:spPr>
          <p:txBody>
            <a:bodyPr spcFirstLastPara="1" wrap="square" lIns="360000" tIns="360000" rIns="360000" bIns="3600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GB" sz="1400" b="1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Προϋ</a:t>
              </a:r>
              <a:r>
                <a:rPr lang="en-GB" sz="1400" b="1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ποθέσεις για την οικονομική υποστήριξη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endParaRPr sz="1000" b="1" i="0" u="none" strike="noStrike" cap="none" dirty="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endParaRPr>
            </a:p>
            <a:p>
              <a:pPr marL="192088" marR="0" lvl="0" indent="-192088" algn="just" rtl="0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Char char="•"/>
              </a:pP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Χορηγείτ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αι </a:t>
              </a:r>
              <a:r>
                <a:rPr lang="en-GB" sz="1100" b="1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ανά οργανισμό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, όχι ανά άτομο.</a:t>
              </a:r>
              <a:endParaRPr dirty="0"/>
            </a:p>
            <a:p>
              <a:pPr marL="192088" marR="0" lvl="0" indent="-192088" algn="just" rtl="0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Char char="•"/>
              </a:pP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Οι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οργ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ανισμοί μπορούν να συμπεριλάβουν πολλούς συμμετέχοντες στην αίτησή τους, υπό την προϋπόθεση ότι το </a:t>
              </a:r>
              <a:r>
                <a:rPr lang="en-GB" sz="1100" b="1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συνολικό αιτούμενο ποσό δεν υπερβαίνει το ισχύον ανώτατο όριο του προϋπολογισμού.</a:t>
              </a:r>
              <a:endParaRPr dirty="0"/>
            </a:p>
            <a:p>
              <a:pPr marL="192088" marR="0" lvl="0" indent="-192088" algn="just" rtl="0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Char char="•"/>
              </a:pP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Οι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επ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ιχορηγήσεις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</a:t>
              </a:r>
              <a:r>
                <a:rPr lang="en-GB" sz="1100" b="1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εκτ</a:t>
              </a:r>
              <a:r>
                <a:rPr lang="en-GB" sz="1100" b="1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αμιεύονται κατόπιν απόδειξης συμμετοχής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, </a:t>
              </a:r>
              <a:r>
                <a:rPr lang="en-GB" sz="1100" dirty="0">
                  <a:solidFill>
                    <a:schemeClr val="lt1"/>
                  </a:solidFill>
                  <a:latin typeface="Geologica"/>
                  <a:sym typeface="Geologica"/>
                </a:rPr>
                <a:t>σύμφωνα με τους όρους που ορίζονται στη συμφωνία επιχορήγησης.</a:t>
              </a:r>
              <a:endParaRPr sz="1100" dirty="0">
                <a:solidFill>
                  <a:schemeClr val="lt1"/>
                </a:solidFill>
                <a:latin typeface="Geologica"/>
                <a:sym typeface="Geologica"/>
              </a:endParaRPr>
            </a:p>
            <a:p>
              <a:pPr marL="192088" marR="0" lvl="0" indent="-192088" algn="just" rtl="0">
                <a:lnSpc>
                  <a:spcPct val="89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Char char="•"/>
              </a:pP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Οι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συμμετέχοντες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μπ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ορούν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να παρα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κολουθήσουν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π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ολλές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εκ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παιδεύσεις ή συμπληρωματικές δραστηριότητες, ωστόσο </a:t>
              </a:r>
              <a:r>
                <a:rPr lang="en-GB" sz="1100" b="1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μόνο εκείνες που ορίζονται στη συμφωνία επιχορήγησης είναι επιλέξιμες για οικονομική ενίσχυση.</a:t>
              </a:r>
              <a:endParaRPr dirty="0"/>
            </a:p>
            <a:p>
              <a:pPr marL="192088" marR="0" lvl="0" indent="-192088" algn="just" rtl="0">
                <a:lnSpc>
                  <a:spcPct val="89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Char char="•"/>
              </a:pP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Σε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π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ερί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πτωση υψηλής ζήτησης, ο αριθμός των συμμετεχόντων που λαμβάνουν υποστήριξη ανά οργανισμό ενδέχεται να περιοριστεί.</a:t>
              </a:r>
              <a:endParaRPr dirty="0"/>
            </a:p>
            <a:p>
              <a:pPr marL="192088" marR="0" lvl="0" indent="-192088" algn="just" rtl="0">
                <a:lnSpc>
                  <a:spcPct val="89000"/>
                </a:lnSpc>
                <a:spcBef>
                  <a:spcPts val="135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Geologica"/>
                <a:buChar char="•"/>
              </a:pP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Οι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τελικές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απ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οφάσεις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 </a:t>
              </a:r>
              <a:r>
                <a:rPr lang="en-GB" sz="1100" b="0" i="0" u="none" strike="noStrike" cap="none" dirty="0" err="1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χρημ</a:t>
              </a:r>
              <a:r>
                <a:rPr lang="en-GB" sz="1100" b="0" i="0" u="none" strike="noStrike" cap="none" dirty="0">
                  <a:solidFill>
                    <a:schemeClr val="lt1"/>
                  </a:solidFill>
                  <a:latin typeface="Geologica"/>
                  <a:ea typeface="Geologica"/>
                  <a:cs typeface="Geologica"/>
                  <a:sym typeface="Geologica"/>
                </a:rPr>
                <a:t>ατοδότησης θα λαμβάνουν υπόψη τον τύπο της δραστηριότητας, το προφίλ του οργανισμού και τη διαθεσιμότητα των υπολειπόμενων κονδυλίων.</a:t>
              </a:r>
              <a:endParaRPr sz="1400" b="0" i="0" u="none" strike="noStrike" cap="none" dirty="0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endParaRPr>
            </a:p>
          </p:txBody>
        </p:sp>
      </p:grpSp>
      <p:sp>
        <p:nvSpPr>
          <p:cNvPr id="305" name="Google Shape;305;p13"/>
          <p:cNvSpPr/>
          <p:nvPr/>
        </p:nvSpPr>
        <p:spPr>
          <a:xfrm>
            <a:off x="6376275" y="4418275"/>
            <a:ext cx="5554200" cy="1595100"/>
          </a:xfrm>
          <a:prstGeom prst="roundRect">
            <a:avLst>
              <a:gd name="adj" fmla="val 0"/>
            </a:avLst>
          </a:prstGeom>
          <a:solidFill>
            <a:srgbClr val="2B65E1"/>
          </a:solidFill>
          <a:ln>
            <a:noFill/>
          </a:ln>
        </p:spPr>
        <p:txBody>
          <a:bodyPr spcFirstLastPara="1" wrap="square" lIns="360000" tIns="360000" rIns="36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400" b="1" i="0" u="none" strike="noStrike" cap="non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Επιλέξιμες Δαπάνες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192088" marR="0" lvl="0" indent="-19208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lang="en-GB" sz="1100" b="1" i="0" u="none" strike="noStrike" cap="non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Έξοδα μετακίνησης</a:t>
            </a:r>
            <a:r>
              <a:rPr lang="en-GB" sz="1100" b="0" i="0" u="none" strike="noStrike" cap="non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: μεταφορά (π.χ. αεροπορικώς, σιδηροδρομικώς, οδικώς) για τη συμμετοχή στις δραστηριότητες.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2088" marR="0" lvl="0" indent="-19208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lang="en-GB" sz="1100" b="1" i="0" u="none" strike="noStrike" cap="non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Διαμονή, γεύματα</a:t>
            </a:r>
            <a:r>
              <a:rPr lang="en-GB" sz="1100" b="0" i="0" u="none" strike="noStrike" cap="non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 κατά τη διάρκεια της δραστηριότητας και άλλες προσωπικές αποζημιώσεις για τη συμμετοχή – μόνο τα έξοδα που πραγματοποιήθηκαν κατά τη διάρκεια της δραστηριότητας είναι επιλέξιμα.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633014" y="1193646"/>
            <a:ext cx="5013641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E30"/>
              </a:buClr>
              <a:buSzPts val="7500"/>
              <a:buFont typeface="Arial"/>
              <a:buNone/>
            </a:pPr>
            <a:r>
              <a:rPr lang="en-GB" sz="3200" b="0" i="0" u="none" strike="noStrike" cap="none" dirty="0" err="1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Οικονομική</a:t>
            </a:r>
            <a:r>
              <a:rPr lang="en-GB" sz="3200" b="0" i="0" u="none" strike="noStrike" cap="none" dirty="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 υπ</a:t>
            </a:r>
            <a:r>
              <a:rPr lang="en-GB" sz="3200" b="0" i="0" u="none" strike="noStrike" cap="none" dirty="0" err="1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οστήριξη</a:t>
            </a:r>
            <a:r>
              <a:rPr lang="en-GB" sz="3200" b="0" i="0" u="none" strike="noStrike" cap="none" dirty="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3200" b="0" i="0" u="none" strike="noStrike" cap="none" dirty="0" err="1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γι</a:t>
            </a:r>
            <a:r>
              <a:rPr lang="en-GB" sz="3200" b="0" i="0" u="none" strike="noStrike" cap="none" dirty="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α τις Κοινωνικές Επιχειρήσεις</a:t>
            </a:r>
            <a:endParaRPr sz="3200" b="0" i="0" u="none" strike="noStrike" cap="none" dirty="0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"/>
          <p:cNvSpPr txBox="1">
            <a:spLocks noGrp="1"/>
          </p:cNvSpPr>
          <p:nvPr>
            <p:ph type="title"/>
          </p:nvPr>
        </p:nvSpPr>
        <p:spPr>
          <a:xfrm>
            <a:off x="432000" y="920300"/>
            <a:ext cx="11436346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lnSpc>
                <a:spcPct val="100000"/>
              </a:lnSpc>
              <a:buClr>
                <a:srgbClr val="FF5E30"/>
              </a:buClr>
              <a:buSzPts val="7500"/>
            </a:pPr>
            <a:r>
              <a:rPr lang="en-GB" dirty="0" err="1">
                <a:latin typeface="Geologica"/>
                <a:sym typeface="Geologica"/>
              </a:rPr>
              <a:t>Μοντέλο</a:t>
            </a:r>
            <a:r>
              <a:rPr lang="en-GB" dirty="0">
                <a:latin typeface="Geologica"/>
                <a:sym typeface="Geologica"/>
              </a:rPr>
              <a:t> </a:t>
            </a:r>
            <a:r>
              <a:rPr lang="en-GB" dirty="0" err="1">
                <a:latin typeface="Geologica"/>
                <a:sym typeface="Geologica"/>
              </a:rPr>
              <a:t>χρημ</a:t>
            </a:r>
            <a:r>
              <a:rPr lang="en-GB" dirty="0">
                <a:latin typeface="Geologica"/>
                <a:sym typeface="Geologica"/>
              </a:rPr>
              <a:t>ατοδότησης βάσει απόστασης </a:t>
            </a:r>
            <a:endParaRPr dirty="0">
              <a:latin typeface="Geologica"/>
              <a:sym typeface="Geologica"/>
            </a:endParaRPr>
          </a:p>
        </p:txBody>
      </p:sp>
      <p:graphicFrame>
        <p:nvGraphicFramePr>
          <p:cNvPr id="312" name="Google Shape;312;p14"/>
          <p:cNvGraphicFramePr/>
          <p:nvPr>
            <p:extLst>
              <p:ext uri="{D42A27DB-BD31-4B8C-83A1-F6EECF244321}">
                <p14:modId xmlns:p14="http://schemas.microsoft.com/office/powerpoint/2010/main" val="3350801863"/>
              </p:ext>
            </p:extLst>
          </p:nvPr>
        </p:nvGraphicFramePr>
        <p:xfrm>
          <a:off x="2032000" y="2409047"/>
          <a:ext cx="8128000" cy="2804210"/>
        </p:xfrm>
        <a:graphic>
          <a:graphicData uri="http://schemas.openxmlformats.org/drawingml/2006/table">
            <a:tbl>
              <a:tblPr firstRow="1" bandRow="1">
                <a:noFill/>
                <a:tableStyleId>{5D2E883E-0940-4795-A087-5E9EB650E59C}</a:tableStyleId>
              </a:tblPr>
              <a:tblGrid>
                <a:gridCol w="547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0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Απόσταση μεταξύ της νόμιμης διεύθυνσης της έδρας του οργανισμού και του τόπου διεξαγωγής της δραστηριότητας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8E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Ποσό σε Ευρώ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8E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Εάν η νόμιμη διεύθυνση βρίσκεται σε απόσταση μικρότερη των 20 χλμ.</a:t>
                      </a:r>
                      <a:endParaRPr sz="1400" u="none" strike="noStrike" cap="none">
                        <a:latin typeface="Geologica Light"/>
                        <a:ea typeface="Geologica Light"/>
                        <a:cs typeface="Geologica Light"/>
                        <a:sym typeface="Geologica Ligh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€0</a:t>
                      </a:r>
                      <a:endParaRPr sz="1400" u="none" strike="noStrike" cap="none">
                        <a:latin typeface="Geologica Light"/>
                        <a:ea typeface="Geologica Light"/>
                        <a:cs typeface="Geologica Light"/>
                        <a:sym typeface="Geologica Light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 err="1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Εάν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 η </a:t>
                      </a:r>
                      <a:r>
                        <a:rPr lang="en-GB" sz="1400" u="none" strike="noStrike" cap="none" dirty="0" err="1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νόμιμη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 </a:t>
                      </a:r>
                      <a:r>
                        <a:rPr lang="en-GB" sz="1400" u="none" strike="noStrike" cap="none" dirty="0" err="1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διεύθυνση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 β</a:t>
                      </a:r>
                      <a:r>
                        <a:rPr lang="en-GB" sz="1400" u="none" strike="noStrike" cap="none" dirty="0" err="1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ρίσκετ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αι σε απόσταση από 20 χλμ. </a:t>
                      </a:r>
                      <a:r>
                        <a:rPr lang="en-GB" sz="1400" u="none" strike="noStrike" cap="none" dirty="0" err="1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έως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 </a:t>
                      </a:r>
                      <a:r>
                        <a:rPr lang="en-GB" sz="1400" u="none" strike="noStrike" cap="none" dirty="0" err="1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μικρότερη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 </a:t>
                      </a:r>
                      <a:r>
                        <a:rPr lang="en-GB" sz="1400" u="none" strike="noStrike" cap="none" dirty="0" err="1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των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 150 </a:t>
                      </a:r>
                      <a:r>
                        <a:rPr lang="en-GB" sz="1400" u="none" strike="noStrike" cap="none" dirty="0" err="1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χλμ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.</a:t>
                      </a:r>
                      <a:endParaRPr sz="1400" u="none" strike="noStrike" cap="none" dirty="0">
                        <a:latin typeface="Geologica Light"/>
                        <a:ea typeface="Geologica Light"/>
                        <a:cs typeface="Geologica Light"/>
                        <a:sym typeface="Geologica Ligh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€200</a:t>
                      </a:r>
                      <a:endParaRPr sz="1400" u="none" strike="noStrike" cap="none">
                        <a:latin typeface="Geologica Light"/>
                        <a:ea typeface="Geologica Light"/>
                        <a:cs typeface="Geologica Light"/>
                        <a:sym typeface="Geologica Light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Εάν η νόμιμη διεύθυνση βρίσκεται σε απόσταση από 150 χλμ. έως μικρότερη των 400 χλμ.</a:t>
                      </a:r>
                      <a:endParaRPr sz="1400" u="none" strike="noStrike" cap="none">
                        <a:latin typeface="Geologica Light"/>
                        <a:ea typeface="Geologica Light"/>
                        <a:cs typeface="Geologica Light"/>
                        <a:sym typeface="Geologica Ligh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€400</a:t>
                      </a:r>
                      <a:endParaRPr sz="1400" u="none" strike="noStrike" cap="none">
                        <a:latin typeface="Geologica Light"/>
                        <a:ea typeface="Geologica Light"/>
                        <a:cs typeface="Geologica Light"/>
                        <a:sym typeface="Geologica Light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Επιπ</a:t>
                      </a:r>
                      <a:r>
                        <a:rPr lang="en-GB" sz="1400" u="none" strike="noStrike" cap="none" dirty="0" err="1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λέον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 </a:t>
                      </a:r>
                      <a:r>
                        <a:rPr lang="en-GB" sz="1400" u="none" strike="noStrike" cap="none" dirty="0" err="1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δι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ανυκτέρευση (εάν δικαιολογείται</a:t>
                      </a:r>
                      <a:r>
                        <a:rPr lang="el-GR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, π.χ. συμμετοχή σε συμπληρωματική υπηρεσία που θα πραγματοποιηθεί την επόμενη μέρα της εκπαίδευσης.</a:t>
                      </a: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)</a:t>
                      </a:r>
                      <a:endParaRPr sz="1400" u="none" strike="noStrike" cap="none" dirty="0">
                        <a:latin typeface="Geologica Light"/>
                        <a:ea typeface="Geologica Light"/>
                        <a:cs typeface="Geologica Light"/>
                        <a:sym typeface="Geologica Light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eologica Light"/>
                          <a:ea typeface="Geologica Light"/>
                          <a:cs typeface="Geologica Light"/>
                          <a:sym typeface="Geologica Light"/>
                        </a:rPr>
                        <a:t>€250</a:t>
                      </a:r>
                      <a:endParaRPr sz="1400" u="none" strike="noStrike" cap="none" dirty="0">
                        <a:latin typeface="Geologica Light"/>
                        <a:ea typeface="Geologica Light"/>
                        <a:cs typeface="Geologica Light"/>
                        <a:sym typeface="Geologica Light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D403052-B460-0C06-D73E-A9EC15F7D17B}"/>
              </a:ext>
            </a:extLst>
          </p:cNvPr>
          <p:cNvSpPr txBox="1"/>
          <p:nvPr/>
        </p:nvSpPr>
        <p:spPr>
          <a:xfrm>
            <a:off x="1672900" y="5352924"/>
            <a:ext cx="895454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b="1" i="1" dirty="0">
                <a:latin typeface="Geologica" panose="020B0604020202020204" charset="0"/>
              </a:rPr>
              <a:t>Σημείωση</a:t>
            </a:r>
            <a:r>
              <a:rPr lang="el-GR" i="1" dirty="0">
                <a:latin typeface="Geologica" panose="020B0604020202020204" charset="0"/>
              </a:rPr>
              <a:t>: Σε δικαιολογημένες περιπτώσεις που σχετίζονται με απρόβλεπτες περιστάσεις (π.χ. απεργίες στα μέσα μεταφοράς ή άλλα γεγονότα ανωτέρας βίας) ή όταν οι ταξιδιωτικές ρυθμίσεις απαιτούν την άφιξη το προηγούμενο βράδυ ή την αναχώρηση το επόμενο πρωί μετά τη δραστηριότητα, μπορεί να χορηγηθεί πρόσθετη ενίσχυση (επιπλέον διανυκτέρευση) ύψους 250 €, η οποία καλύπτει μία επιπλέον διανυκτέρευση. Αυτό πρέπει να επιβεβαιωθεί στη Συμφωνία </a:t>
            </a:r>
            <a:r>
              <a:rPr lang="el-GR" i="1" dirty="0" err="1">
                <a:latin typeface="Geologica" panose="020B0604020202020204" charset="0"/>
              </a:rPr>
              <a:t>Υπο</a:t>
            </a:r>
            <a:r>
              <a:rPr lang="el-GR" i="1" dirty="0">
                <a:latin typeface="Geologica" panose="020B0604020202020204" charset="0"/>
              </a:rPr>
              <a:t>-Χορηγίας.</a:t>
            </a:r>
            <a:endParaRPr lang="en-GB" i="1" dirty="0">
              <a:latin typeface="Geologica" panose="020B060402020202020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>
          <a:extLst>
            <a:ext uri="{FF2B5EF4-FFF2-40B4-BE49-F238E27FC236}">
              <a16:creationId xmlns:a16="http://schemas.microsoft.com/office/drawing/2014/main" id="{58335447-C822-8E2E-46AE-44AC77063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5">
            <a:extLst>
              <a:ext uri="{FF2B5EF4-FFF2-40B4-BE49-F238E27FC236}">
                <a16:creationId xmlns:a16="http://schemas.microsoft.com/office/drawing/2014/main" id="{FAF26370-9628-40AD-FECD-DEB5CAC15FA7}"/>
              </a:ext>
            </a:extLst>
          </p:cNvPr>
          <p:cNvSpPr txBox="1"/>
          <p:nvPr/>
        </p:nvSpPr>
        <p:spPr>
          <a:xfrm>
            <a:off x="452486" y="2437784"/>
            <a:ext cx="11204808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 b="0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Γι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 να ληφθούν υπόψη για οικονομική ενίσχυση, οι επιλέξιμοι υποψήφιοι πρέπει να:</a:t>
            </a:r>
            <a:endParaRPr sz="1600" b="0" i="0" u="none" strike="noStrike" cap="none" dirty="0">
              <a:solidFill>
                <a:schemeClr val="tx1"/>
              </a:solidFill>
              <a:latin typeface="Geologica" panose="020B0604020202020204" charset="0"/>
              <a:sym typeface="Arial"/>
            </a:endParaRPr>
          </a:p>
          <a:p>
            <a:pPr marL="285750" marR="0" lvl="0" indent="-201613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B57B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Παρακολουθήσουν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0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τουλάχιστον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1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3 α</a:t>
            </a:r>
            <a:r>
              <a:rPr lang="en-GB" sz="1600" b="1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σύγχρον</a:t>
            </a:r>
            <a:r>
              <a:rPr lang="en-GB" sz="1600" b="1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 ηλεκτρονικά μαθήματα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κατά τη διάρκεια του προγράμματος, με την υποβολή αποδεικτικού παρακολούθησης κατά τη διάρκεια της συμμετοχής τους στο πρόγραμμα (όχι κατά τη στάδιο της αίτησης). </a:t>
            </a:r>
            <a:endParaRPr sz="1600" b="0" i="0" u="none" strike="noStrike" cap="none" dirty="0">
              <a:solidFill>
                <a:schemeClr val="tx1"/>
              </a:solidFill>
              <a:latin typeface="Geologica" panose="020B0604020202020204" charset="0"/>
              <a:sym typeface="Arial"/>
            </a:endParaRPr>
          </a:p>
          <a:p>
            <a:pPr marL="285750" marR="0" lvl="0" indent="-201613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B57B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Συμμετάσχουν </a:t>
            </a:r>
            <a:r>
              <a:rPr lang="en-GB" sz="1600" b="0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σε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0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τουλάχιστον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1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1 </a:t>
            </a:r>
            <a:r>
              <a:rPr lang="en-GB" sz="1600" b="1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δι</a:t>
            </a:r>
            <a:r>
              <a:rPr lang="en-GB" sz="1600" b="1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 ζώσης δραστηριότητα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endParaRPr lang="el-GR" sz="1600" dirty="0">
              <a:solidFill>
                <a:schemeClr val="tx1"/>
              </a:solidFill>
              <a:latin typeface="Geologica" panose="020B0604020202020204" charset="0"/>
              <a:ea typeface="Geologica"/>
              <a:cs typeface="Geologica"/>
              <a:sym typeface="Geologica"/>
            </a:endParaRPr>
          </a:p>
          <a:p>
            <a:pPr marL="285750" marR="0" lvl="0" indent="-201613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B57B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Συμμετάσχουν σε τουλάχιστον </a:t>
            </a:r>
            <a:r>
              <a:rPr lang="en-GB" sz="1600" b="1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1 </a:t>
            </a:r>
            <a:r>
              <a:rPr lang="el-GR" sz="1600" b="1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(προαιρετική) </a:t>
            </a:r>
            <a:r>
              <a:rPr lang="en-GB" sz="1600" b="1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συμ</a:t>
            </a:r>
            <a:r>
              <a:rPr lang="en-GB" sz="1600" b="1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πληρωματική υπηρεσία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l-GR" sz="1600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για την πρόσθετη οικονομική ενίσχυση (€250)</a:t>
            </a:r>
            <a:endParaRPr sz="1600" b="0" i="0" u="none" strike="noStrike" cap="none" dirty="0">
              <a:solidFill>
                <a:schemeClr val="tx1"/>
              </a:solidFill>
              <a:latin typeface="Geologica" panose="020B0604020202020204" charset="0"/>
              <a:sym typeface="Arial"/>
            </a:endParaRPr>
          </a:p>
          <a:p>
            <a:pPr marL="285750" marR="0" lvl="0" indent="-201613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B57B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Συμμετάσχουν </a:t>
            </a:r>
            <a:r>
              <a:rPr lang="en-GB" sz="1600" b="0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σε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0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τουλάχιστον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1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1 </a:t>
            </a:r>
            <a:r>
              <a:rPr lang="en-GB" sz="1600" b="1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δι</a:t>
            </a:r>
            <a:r>
              <a:rPr lang="en-GB" sz="1600" b="1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αδικτυακή εκπαιδευτική δραστηριότητα</a:t>
            </a:r>
            <a:endParaRPr sz="1600" b="0" i="0" u="none" strike="noStrike" cap="none" dirty="0">
              <a:solidFill>
                <a:schemeClr val="tx1"/>
              </a:solidFill>
              <a:latin typeface="Geologica" panose="020B0604020202020204" charset="0"/>
              <a:sym typeface="Arial"/>
            </a:endParaRPr>
          </a:p>
          <a:p>
            <a:pPr marL="285750" marR="0" lvl="0" indent="-201613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B57B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1600" b="0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Συμ</a:t>
            </a:r>
            <a:r>
              <a:rPr lang="en-GB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πληρώσουν </a:t>
            </a:r>
            <a:r>
              <a:rPr lang="el-GR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τις σύντομες στιγμές </a:t>
            </a:r>
            <a:r>
              <a:rPr lang="el-GR" sz="1600" b="0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αναστοχασμού</a:t>
            </a:r>
            <a:r>
              <a:rPr lang="el-GR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(</a:t>
            </a:r>
            <a:r>
              <a:rPr lang="el-GR" sz="1600" b="0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Learning</a:t>
            </a:r>
            <a:r>
              <a:rPr lang="el-GR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l-GR" sz="1600" b="0" i="0" u="none" strike="noStrike" cap="none" dirty="0" err="1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Check-Ins</a:t>
            </a:r>
            <a:r>
              <a:rPr lang="el-GR" sz="1600" b="0" i="0" u="none" strike="noStrike" cap="none" dirty="0">
                <a:solidFill>
                  <a:schemeClr val="tx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) πριν και μετά την ολοκλήρωση της εκπαίδευσης</a:t>
            </a:r>
          </a:p>
        </p:txBody>
      </p:sp>
      <p:sp>
        <p:nvSpPr>
          <p:cNvPr id="321" name="Google Shape;321;p15">
            <a:extLst>
              <a:ext uri="{FF2B5EF4-FFF2-40B4-BE49-F238E27FC236}">
                <a16:creationId xmlns:a16="http://schemas.microsoft.com/office/drawing/2014/main" id="{75AC298A-A1CF-5917-7FB5-F7F76E10D0B2}"/>
              </a:ext>
            </a:extLst>
          </p:cNvPr>
          <p:cNvSpPr txBox="1"/>
          <p:nvPr/>
        </p:nvSpPr>
        <p:spPr>
          <a:xfrm>
            <a:off x="452486" y="1024476"/>
            <a:ext cx="1120480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>
              <a:buClr>
                <a:srgbClr val="FF5E30"/>
              </a:buClr>
              <a:buSzPts val="7500"/>
            </a:pPr>
            <a:r>
              <a:rPr lang="en-GB" sz="4000" b="1" dirty="0" err="1">
                <a:solidFill>
                  <a:srgbClr val="001340"/>
                </a:solidFill>
                <a:latin typeface="Geologica"/>
                <a:sym typeface="Geologica SemiBold"/>
              </a:rPr>
              <a:t>Κριτήρι</a:t>
            </a:r>
            <a:r>
              <a:rPr lang="en-GB" sz="4000" b="1" dirty="0">
                <a:solidFill>
                  <a:srgbClr val="001340"/>
                </a:solidFill>
                <a:latin typeface="Geologica"/>
                <a:sym typeface="Geologica SemiBold"/>
              </a:rPr>
              <a:t>α Επιλεξιμότητας για την οικονομική ενίσχυση</a:t>
            </a:r>
            <a:endParaRPr sz="4000" b="1" dirty="0">
              <a:solidFill>
                <a:srgbClr val="001340"/>
              </a:solidFill>
              <a:latin typeface="Geologica"/>
              <a:sym typeface="Geologica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726783199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>
          <a:extLst>
            <a:ext uri="{FF2B5EF4-FFF2-40B4-BE49-F238E27FC236}">
              <a16:creationId xmlns:a16="http://schemas.microsoft.com/office/drawing/2014/main" id="{9944EC18-6D0E-87A9-C08B-C696F1CEB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9">
            <a:extLst>
              <a:ext uri="{FF2B5EF4-FFF2-40B4-BE49-F238E27FC236}">
                <a16:creationId xmlns:a16="http://schemas.microsoft.com/office/drawing/2014/main" id="{BC163B0A-99AF-E91F-01AC-E3328A8152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85599" y="2996999"/>
            <a:ext cx="7053427" cy="1914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l-GR" sz="4000" dirty="0">
                <a:latin typeface="Geologica"/>
                <a:ea typeface="Geologica"/>
                <a:cs typeface="Geologica"/>
                <a:sym typeface="Geologica"/>
              </a:rPr>
              <a:t>Διαδικασία εγγραφής στο εκπαιδευτικό πρόγραμμα</a:t>
            </a:r>
            <a:endParaRPr sz="4000" dirty="0">
              <a:latin typeface="Geologica"/>
              <a:ea typeface="Geologica"/>
              <a:cs typeface="Geologica"/>
              <a:sym typeface="Geologica"/>
            </a:endParaRPr>
          </a:p>
        </p:txBody>
      </p:sp>
    </p:spTree>
    <p:extLst>
      <p:ext uri="{BB962C8B-B14F-4D97-AF65-F5344CB8AC3E}">
        <p14:creationId xmlns:p14="http://schemas.microsoft.com/office/powerpoint/2010/main" val="2275687826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1"/>
          <p:cNvSpPr txBox="1">
            <a:spLocks noGrp="1"/>
          </p:cNvSpPr>
          <p:nvPr>
            <p:ph type="title"/>
          </p:nvPr>
        </p:nvSpPr>
        <p:spPr>
          <a:xfrm>
            <a:off x="432000" y="1105949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l-GR" sz="3900" dirty="0">
                <a:latin typeface="Geologica"/>
                <a:ea typeface="Geologica"/>
                <a:cs typeface="Geologica"/>
                <a:sym typeface="Geologica"/>
              </a:rPr>
              <a:t>Φόρμα</a:t>
            </a:r>
            <a:r>
              <a:rPr lang="en-GB" sz="39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3900" dirty="0" err="1">
                <a:latin typeface="Geologica"/>
                <a:ea typeface="Geologica"/>
                <a:cs typeface="Geologica"/>
                <a:sym typeface="Geologica"/>
              </a:rPr>
              <a:t>εγγρ</a:t>
            </a:r>
            <a:r>
              <a:rPr lang="en-GB" sz="3900" dirty="0">
                <a:latin typeface="Geologica"/>
                <a:ea typeface="Geologica"/>
                <a:cs typeface="Geologica"/>
                <a:sym typeface="Geologica"/>
              </a:rPr>
              <a:t>αφή</a:t>
            </a:r>
            <a:r>
              <a:rPr lang="el-GR" sz="3900" dirty="0">
                <a:latin typeface="Geologica"/>
                <a:ea typeface="Geologica"/>
                <a:cs typeface="Geologica"/>
                <a:sym typeface="Geologica"/>
              </a:rPr>
              <a:t>ς</a:t>
            </a:r>
            <a:endParaRPr sz="3900" dirty="0"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366" name="Google Shape;366;p21"/>
          <p:cNvSpPr txBox="1"/>
          <p:nvPr/>
        </p:nvSpPr>
        <p:spPr>
          <a:xfrm>
            <a:off x="3724570" y="5788182"/>
            <a:ext cx="457485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Geologica" panose="020B0604020202020204" charset="0"/>
                <a:sym typeface="Arial"/>
                <a:hlinkClick r:id="rId3"/>
              </a:rPr>
              <a:t>https://forms.gle/uXrW6KxpCc16tVAi7</a:t>
            </a:r>
            <a:endParaRPr sz="1800" b="0" i="0" u="none" strike="noStrike" cap="none" dirty="0">
              <a:solidFill>
                <a:srgbClr val="000000"/>
              </a:solidFill>
              <a:latin typeface="Geologica" panose="020B0604020202020204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A0F091-CE5D-5851-16C1-9C6298B5D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238" y="2077949"/>
            <a:ext cx="3710233" cy="3710233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5"/>
          <p:cNvSpPr txBox="1"/>
          <p:nvPr/>
        </p:nvSpPr>
        <p:spPr>
          <a:xfrm>
            <a:off x="721877" y="2236020"/>
            <a:ext cx="1057143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Γι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 να είναι επιλέξιμοι για συμμετοχή στο πρόγραμμα κατάρτισης του DiGi</a:t>
            </a:r>
            <a:r>
              <a:rPr lang="el-GR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SEII, οι υποψήφιοι πρέπει να:</a:t>
            </a:r>
            <a:endParaRPr sz="2000" b="0" i="0" u="none" strike="noStrike" cap="none" dirty="0">
              <a:solidFill>
                <a:srgbClr val="000000"/>
              </a:solidFill>
              <a:latin typeface="Geologica" panose="020B0604020202020204" charset="0"/>
              <a:sym typeface="Arial"/>
            </a:endParaRPr>
          </a:p>
          <a:p>
            <a:pPr marL="171450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B57B"/>
              </a:buClr>
              <a:buSzPts val="1100"/>
              <a:buFont typeface="Arial"/>
              <a:buChar char="●"/>
            </a:pP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Είν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αι </a:t>
            </a:r>
            <a:r>
              <a:rPr lang="en-GB" sz="1600" b="1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μέλη του προσωπικού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μιας υφιστάμενης κοινωνικής επιχείρησης. </a:t>
            </a: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Αυτό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μπ</a:t>
            </a: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ορεί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να π</a:t>
            </a: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εριλ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αμβάνει υπαλλήλους πλήρους και μερικής απασχόλησης, επίσημους εθελοντές, μέλη του διοικητικού συμβουλίου, ασκούμενους ή άλλα άτομα με τεκμηριωμένη σχέση και εντολή να εκπροσωπούν ή να ενεργούν εξ ονόματος του οργανισμού.</a:t>
            </a:r>
            <a:endParaRPr sz="2000" dirty="0">
              <a:latin typeface="Geologica" panose="020B0604020202020204" charset="0"/>
            </a:endParaRPr>
          </a:p>
          <a:p>
            <a:pPr marL="171450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B57B"/>
              </a:buClr>
              <a:buSzPts val="1100"/>
              <a:buFont typeface="Arial"/>
              <a:buChar char="●"/>
            </a:pP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Εκ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προσωπούν οργανισμούς που έχουν νομίμως εγγραφεί και λειτουργούν για </a:t>
            </a:r>
            <a:r>
              <a:rPr lang="en-GB" sz="1600" b="1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τουλάχιστον δύο χρόνια</a:t>
            </a:r>
            <a:r>
              <a:rPr lang="el-GR" sz="1600" b="1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ή έχουν αποδεδειγμένη εμπειρία 2 ετών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.</a:t>
            </a:r>
            <a:endParaRPr sz="2000" b="0" i="0" u="none" strike="noStrike" cap="none" dirty="0">
              <a:solidFill>
                <a:srgbClr val="000000"/>
              </a:solidFill>
              <a:latin typeface="Geologica" panose="020B0604020202020204" charset="0"/>
              <a:sym typeface="Arial"/>
            </a:endParaRPr>
          </a:p>
          <a:p>
            <a:pPr marL="171450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B57B"/>
              </a:buClr>
              <a:buSzPts val="1100"/>
              <a:buFont typeface="Arial"/>
              <a:buChar char="●"/>
            </a:pP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Ανήκουν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σε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νομικό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π</a:t>
            </a: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ρόσω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πο που έχει συσταθεί </a:t>
            </a:r>
            <a:r>
              <a:rPr lang="el-GR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σ</a:t>
            </a: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την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1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Ελλάδ</a:t>
            </a:r>
            <a:r>
              <a:rPr lang="en-GB" sz="1600" b="1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</a:t>
            </a:r>
            <a:r>
              <a:rPr lang="el-GR" sz="1600" b="1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ή </a:t>
            </a: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την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</a:t>
            </a:r>
            <a:r>
              <a:rPr lang="el-GR" sz="1600" b="1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Κύπρο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.</a:t>
            </a:r>
            <a:endParaRPr sz="2000" b="0" i="0" u="none" strike="noStrike" cap="none" dirty="0">
              <a:solidFill>
                <a:srgbClr val="000000"/>
              </a:solidFill>
              <a:latin typeface="Geologica" panose="020B0604020202020204" charset="0"/>
              <a:sym typeface="Arial"/>
            </a:endParaRPr>
          </a:p>
          <a:p>
            <a:pPr marL="171450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CB57B"/>
              </a:buClr>
              <a:buSzPts val="1100"/>
              <a:buFont typeface="Arial"/>
              <a:buChar char="●"/>
            </a:pP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Επ</a:t>
            </a: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ιδεικνύουν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 π</a:t>
            </a:r>
            <a:r>
              <a:rPr lang="en-GB" sz="1600" b="0" i="0" u="none" strike="noStrike" cap="none" dirty="0" err="1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ροθυμί</a:t>
            </a:r>
            <a:r>
              <a:rPr lang="en-GB" sz="1600" b="0" i="0" u="none" strike="noStrike" cap="none" dirty="0">
                <a:solidFill>
                  <a:schemeClr val="dk1"/>
                </a:solidFill>
                <a:latin typeface="Geologica" panose="020B0604020202020204" charset="0"/>
                <a:ea typeface="Geologica"/>
                <a:cs typeface="Geologica"/>
                <a:sym typeface="Geologica"/>
              </a:rPr>
              <a:t>α για επέκταση, ιδανικά υποστηριζόμενη από ένα σχέδιο στρατηγικού σχεδίου ή μια υπόθεση που περιγράφει τι θα μπορούσε να σημαίνει η επέκταση για τον οργανισμό.</a:t>
            </a:r>
            <a:endParaRPr sz="1600" b="0" i="0" u="none" strike="noStrike" cap="none" dirty="0">
              <a:solidFill>
                <a:schemeClr val="dk1"/>
              </a:solidFill>
              <a:latin typeface="Geologica" panose="020B0604020202020204" charset="0"/>
              <a:ea typeface="Geologica"/>
              <a:cs typeface="Geologica"/>
              <a:sym typeface="Geologica"/>
            </a:endParaRPr>
          </a:p>
        </p:txBody>
      </p:sp>
      <p:sp>
        <p:nvSpPr>
          <p:cNvPr id="318" name="Google Shape;318;p15"/>
          <p:cNvSpPr txBox="1"/>
          <p:nvPr/>
        </p:nvSpPr>
        <p:spPr>
          <a:xfrm>
            <a:off x="721877" y="992257"/>
            <a:ext cx="10316910" cy="1172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n-GB" sz="3900" b="1" dirty="0" err="1">
                <a:solidFill>
                  <a:srgbClr val="001340"/>
                </a:solidFill>
                <a:latin typeface="Geologica"/>
                <a:sym typeface="Geologica SemiBold"/>
              </a:rPr>
              <a:t>Κριτήρι</a:t>
            </a:r>
            <a:r>
              <a:rPr lang="en-GB" sz="3900" b="1" dirty="0">
                <a:solidFill>
                  <a:srgbClr val="001340"/>
                </a:solidFill>
                <a:latin typeface="Geologica"/>
                <a:sym typeface="Geologica SemiBold"/>
              </a:rPr>
              <a:t>α Επιλεξιμότητας για συμμετοχή </a:t>
            </a:r>
            <a:r>
              <a:rPr lang="el-GR" sz="3900" b="1" dirty="0">
                <a:solidFill>
                  <a:srgbClr val="001340"/>
                </a:solidFill>
                <a:latin typeface="Geologica"/>
                <a:sym typeface="Geologica SemiBold"/>
              </a:rPr>
              <a:t>στο πρόγραμμα</a:t>
            </a:r>
            <a:endParaRPr sz="3900" b="1" dirty="0">
              <a:solidFill>
                <a:srgbClr val="001340"/>
              </a:solidFill>
              <a:latin typeface="Geologica"/>
              <a:sym typeface="Geologica SemiBold"/>
            </a:endParaRPr>
          </a:p>
        </p:txBody>
      </p:sp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6"/>
          <p:cNvSpPr txBox="1">
            <a:spLocks noGrp="1"/>
          </p:cNvSpPr>
          <p:nvPr>
            <p:ph type="title"/>
          </p:nvPr>
        </p:nvSpPr>
        <p:spPr>
          <a:xfrm>
            <a:off x="432000" y="920300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ts val="1800"/>
              <a:buNone/>
            </a:pPr>
            <a:r>
              <a:rPr lang="en-GB" sz="3900" dirty="0" err="1">
                <a:latin typeface="Geologica"/>
                <a:cs typeface="Arial"/>
                <a:sym typeface="Geologica"/>
              </a:rPr>
              <a:t>Κριτήρι</a:t>
            </a:r>
            <a:r>
              <a:rPr lang="en-GB" sz="3900" dirty="0">
                <a:latin typeface="Geologica"/>
                <a:cs typeface="Arial"/>
                <a:sym typeface="Geologica"/>
              </a:rPr>
              <a:t>α Αξιολόγησης</a:t>
            </a:r>
            <a:endParaRPr sz="3900" dirty="0">
              <a:latin typeface="Geologica"/>
              <a:cs typeface="Arial"/>
              <a:sym typeface="Geologica"/>
            </a:endParaRPr>
          </a:p>
        </p:txBody>
      </p:sp>
      <p:graphicFrame>
        <p:nvGraphicFramePr>
          <p:cNvPr id="327" name="Google Shape;327;p16"/>
          <p:cNvGraphicFramePr/>
          <p:nvPr>
            <p:extLst>
              <p:ext uri="{D42A27DB-BD31-4B8C-83A1-F6EECF244321}">
                <p14:modId xmlns:p14="http://schemas.microsoft.com/office/powerpoint/2010/main" val="837958042"/>
              </p:ext>
            </p:extLst>
          </p:nvPr>
        </p:nvGraphicFramePr>
        <p:xfrm>
          <a:off x="816815" y="2137395"/>
          <a:ext cx="10570775" cy="3169990"/>
        </p:xfrm>
        <a:graphic>
          <a:graphicData uri="http://schemas.openxmlformats.org/drawingml/2006/table">
            <a:tbl>
              <a:tblPr firstRow="1" bandRow="1">
                <a:noFill/>
                <a:tableStyleId>{5D2E883E-0940-4795-A087-5E9EB650E59C}</a:tableStyleId>
              </a:tblPr>
              <a:tblGrid>
                <a:gridCol w="430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3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8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Κριτήρια για τη χορήγηση οικονομικής ενίσχυσης 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AD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Συντελεστής βαρύτητας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AD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Μέγιστη βαθμολογία ανά κριτήριο (κλίμακα 0-5)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AD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Συντελεσμένη μέγιστη βαθμολογία (στα 25)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AD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Κίνητρο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25%</a:t>
                      </a:r>
                      <a:endParaRPr sz="14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5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6.25</a:t>
                      </a:r>
                      <a:endParaRPr sz="14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Ανάγκες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25%</a:t>
                      </a:r>
                      <a:endParaRPr sz="14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5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6.25</a:t>
                      </a:r>
                      <a:endParaRPr sz="14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Ωριμότητα και σχέδια επέκτασης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30%</a:t>
                      </a:r>
                      <a:endParaRPr sz="14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5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7.5</a:t>
                      </a:r>
                      <a:endParaRPr sz="14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Επιθυμητός αντίκτυπος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20%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5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5</a:t>
                      </a:r>
                      <a:endParaRPr sz="14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38341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i="0" u="none" strike="noStrike" cap="none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ΣΥΝΟΛΟ 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B5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100%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B5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B5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25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B5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34531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i="0" u="none" strike="noStrike" cap="none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Ελάχιστο όριο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B5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60%</a:t>
                      </a: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B5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B5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15</a:t>
                      </a:r>
                      <a:endParaRPr sz="14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B5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7"/>
          <p:cNvSpPr txBox="1">
            <a:spLocks noGrp="1"/>
          </p:cNvSpPr>
          <p:nvPr>
            <p:ph type="body" idx="1"/>
          </p:nvPr>
        </p:nvSpPr>
        <p:spPr>
          <a:xfrm>
            <a:off x="432000" y="1892300"/>
            <a:ext cx="10980000" cy="4678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SzPts val="1440"/>
              <a:buNone/>
            </a:pPr>
            <a:r>
              <a:rPr lang="en-GB" sz="1600">
                <a:solidFill>
                  <a:srgbClr val="000000"/>
                </a:solidFill>
                <a:latin typeface="Geologica Light"/>
                <a:ea typeface="Geologica Light"/>
                <a:cs typeface="Geologica Light"/>
                <a:sym typeface="Geologica Light"/>
              </a:rPr>
              <a:t>Οι αιτήσεις θα αξιολογηθούν με βάση ένα σύστημα σταθμισμένης βαθμολόγησης. Κάθε κριτήριο βαθμολογείται σε κλίμακα από 0 έως 5 και έχει συγκεκριμένο συντελεστή βαρύτητας (ποσοστό). Για τον υπολογισμό της σταθμισμένης βαθμολογίας για κάθε κριτήριο, χρησιμοποιείται ο ακόλουθος τύπος:</a:t>
            </a:r>
            <a:r>
              <a:rPr lang="en-GB" sz="1600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SzPts val="1440"/>
              <a:buNone/>
            </a:pPr>
            <a:r>
              <a:rPr lang="en-GB" sz="1600" b="1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Σταθμισμένη βαθμολογία = Συντελεστής βαρύτητας (%) x Βαθμολογία ανά κριτήριο</a:t>
            </a:r>
            <a:r>
              <a:rPr lang="en-GB" sz="1600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. 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SzPts val="1440"/>
              <a:buNone/>
            </a:pPr>
            <a:r>
              <a:rPr lang="en-GB" sz="1600">
                <a:solidFill>
                  <a:srgbClr val="000000"/>
                </a:solidFill>
                <a:latin typeface="Geologica Light"/>
                <a:ea typeface="Geologica Light"/>
                <a:cs typeface="Geologica Light"/>
                <a:sym typeface="Geologica Light"/>
              </a:rPr>
              <a:t>Η συνολική σταθμισμένη βαθμολογία είναι το άθροισμα όλων των επιμέρους σταθμισμένων βαθμολογιών.</a:t>
            </a:r>
            <a:endParaRPr>
              <a:latin typeface="Geologica Light"/>
              <a:ea typeface="Geologica Light"/>
              <a:cs typeface="Geologica Light"/>
              <a:sym typeface="Geologica Ligh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SzPts val="1440"/>
              <a:buNone/>
            </a:pPr>
            <a:endParaRPr sz="1600">
              <a:solidFill>
                <a:srgbClr val="000000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marL="285750" lvl="0" indent="-285750" algn="just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Clr>
                <a:srgbClr val="FCB57B"/>
              </a:buClr>
              <a:buSzPts val="1440"/>
              <a:buChar char="●"/>
            </a:pPr>
            <a:r>
              <a:rPr lang="en-GB" sz="1600" b="1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0 – Αποτυχία</a:t>
            </a:r>
            <a:r>
              <a:rPr lang="en-GB" sz="1600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: </a:t>
            </a:r>
            <a:r>
              <a:rPr lang="en-GB" sz="1600" i="0" u="none" strike="noStrike">
                <a:solidFill>
                  <a:srgbClr val="000000"/>
                </a:solidFill>
                <a:latin typeface="Geologica Light"/>
                <a:ea typeface="Geologica Light"/>
                <a:cs typeface="Geologica Light"/>
                <a:sym typeface="Geologica Light"/>
              </a:rPr>
              <a:t>Η πρόταση δεν πληροί το κριτήριο ή δεν μπορεί να αξιολογηθεί λόγω ελλιπών ή ατελών πληροφοριών. </a:t>
            </a:r>
            <a:endParaRPr>
              <a:latin typeface="Geologica Light"/>
              <a:ea typeface="Geologica Light"/>
              <a:cs typeface="Geologica Light"/>
              <a:sym typeface="Geologica Light"/>
            </a:endParaRPr>
          </a:p>
          <a:p>
            <a:pPr marL="285750" lvl="0" indent="-285750" algn="just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Clr>
                <a:srgbClr val="FCB57B"/>
              </a:buClr>
              <a:buSzPts val="1440"/>
              <a:buChar char="●"/>
            </a:pPr>
            <a:r>
              <a:rPr lang="en-GB" sz="1600" b="1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1 – Ελλιπές</a:t>
            </a:r>
            <a:r>
              <a:rPr lang="en-GB" sz="1600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: </a:t>
            </a:r>
            <a:r>
              <a:rPr lang="en-GB" sz="1600" i="0" u="none" strike="noStrike">
                <a:solidFill>
                  <a:srgbClr val="000000"/>
                </a:solidFill>
                <a:latin typeface="Geologica Light"/>
                <a:ea typeface="Geologica Light"/>
                <a:cs typeface="Geologica Light"/>
                <a:sym typeface="Geologica Light"/>
              </a:rPr>
              <a:t>Το κριτήριο δεν καλύπτεται επαρκώς ή υπάρχουν σοβαρές εγγενείς αδυναμίες. </a:t>
            </a:r>
            <a:endParaRPr>
              <a:latin typeface="Geologica Light"/>
              <a:ea typeface="Geologica Light"/>
              <a:cs typeface="Geologica Light"/>
              <a:sym typeface="Geologica Light"/>
            </a:endParaRPr>
          </a:p>
          <a:p>
            <a:pPr marL="285750" lvl="0" indent="-285750" algn="just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Clr>
                <a:srgbClr val="FCB57B"/>
              </a:buClr>
              <a:buSzPts val="1440"/>
              <a:buChar char="●"/>
            </a:pPr>
            <a:r>
              <a:rPr lang="en-GB" sz="1600" b="1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2 – Μέτριο</a:t>
            </a:r>
            <a:r>
              <a:rPr lang="en-GB" sz="1600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: </a:t>
            </a:r>
            <a:r>
              <a:rPr lang="en-GB" sz="1600" i="0" u="none" strike="noStrike">
                <a:solidFill>
                  <a:srgbClr val="000000"/>
                </a:solidFill>
                <a:latin typeface="Geologica Light"/>
                <a:ea typeface="Geologica Light"/>
                <a:cs typeface="Geologica Light"/>
                <a:sym typeface="Geologica Light"/>
              </a:rPr>
              <a:t>Η πρόταση καλύπτει σε γενικές γραμμές το κριτήριο, αλλά υπάρχουν σημαντικές αδυναμίες. </a:t>
            </a:r>
            <a:endParaRPr>
              <a:latin typeface="Geologica Light"/>
              <a:ea typeface="Geologica Light"/>
              <a:cs typeface="Geologica Light"/>
              <a:sym typeface="Geologica Light"/>
            </a:endParaRPr>
          </a:p>
          <a:p>
            <a:pPr marL="285750" lvl="0" indent="-285750" algn="just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Clr>
                <a:srgbClr val="FCB57B"/>
              </a:buClr>
              <a:buSzPts val="1440"/>
              <a:buChar char="●"/>
            </a:pPr>
            <a:r>
              <a:rPr lang="en-GB" sz="1600" b="1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3 – Καλό</a:t>
            </a:r>
            <a:r>
              <a:rPr lang="en-GB" sz="1600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: </a:t>
            </a:r>
            <a:r>
              <a:rPr lang="en-GB" sz="1600" i="0" u="none" strike="noStrike">
                <a:solidFill>
                  <a:srgbClr val="000000"/>
                </a:solidFill>
                <a:latin typeface="Geologica Light"/>
                <a:ea typeface="Geologica Light"/>
                <a:cs typeface="Geologica Light"/>
                <a:sym typeface="Geologica Light"/>
              </a:rPr>
              <a:t>Η πρόταση ανταποκρίνεται καλά στο κριτήριο, αλλά υπάρχουν ορισμένες αδυναμίες. </a:t>
            </a:r>
            <a:endParaRPr>
              <a:latin typeface="Geologica Light"/>
              <a:ea typeface="Geologica Light"/>
              <a:cs typeface="Geologica Light"/>
              <a:sym typeface="Geologica Light"/>
            </a:endParaRPr>
          </a:p>
          <a:p>
            <a:pPr marL="285750" lvl="0" indent="-285750" algn="just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Clr>
                <a:srgbClr val="FCB57B"/>
              </a:buClr>
              <a:buSzPts val="1440"/>
              <a:buChar char="●"/>
            </a:pPr>
            <a:r>
              <a:rPr lang="en-GB" sz="1600" b="1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4 - Πολύ καλό</a:t>
            </a:r>
            <a:r>
              <a:rPr lang="en-GB" sz="1600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: </a:t>
            </a:r>
            <a:r>
              <a:rPr lang="en-GB" sz="1600" i="0" u="none" strike="noStrike">
                <a:solidFill>
                  <a:srgbClr val="000000"/>
                </a:solidFill>
                <a:latin typeface="Geologica Light"/>
                <a:ea typeface="Geologica Light"/>
                <a:cs typeface="Geologica Light"/>
                <a:sym typeface="Geologica Light"/>
              </a:rPr>
              <a:t>Υπάρχουν λίγες αδυναμίες, αλλά συνολικά η πρόταση ανταποκρίνεται πολύ καλά στο κριτήριο. </a:t>
            </a:r>
            <a:endParaRPr>
              <a:latin typeface="Geologica Light"/>
              <a:ea typeface="Geologica Light"/>
              <a:cs typeface="Geologica Light"/>
              <a:sym typeface="Geologica Light"/>
            </a:endParaRPr>
          </a:p>
          <a:p>
            <a:pPr marL="285750" lvl="0" indent="-285750" algn="just" rtl="0">
              <a:lnSpc>
                <a:spcPct val="100000"/>
              </a:lnSpc>
              <a:spcBef>
                <a:spcPts val="528"/>
              </a:spcBef>
              <a:spcAft>
                <a:spcPts val="0"/>
              </a:spcAft>
              <a:buClr>
                <a:srgbClr val="FCB57B"/>
              </a:buClr>
              <a:buSzPts val="1440"/>
              <a:buChar char="●"/>
            </a:pPr>
            <a:r>
              <a:rPr lang="en-GB" sz="1600" b="1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5 – Άριστα</a:t>
            </a:r>
            <a:r>
              <a:rPr lang="en-GB" sz="1600" i="0" u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: </a:t>
            </a:r>
            <a:r>
              <a:rPr lang="en-GB" sz="1600" i="0" u="none" strike="noStrike">
                <a:solidFill>
                  <a:srgbClr val="000000"/>
                </a:solidFill>
                <a:latin typeface="Geologica Light"/>
                <a:ea typeface="Geologica Light"/>
                <a:cs typeface="Geologica Light"/>
                <a:sym typeface="Geologica Light"/>
              </a:rPr>
              <a:t>Η πρόταση ανταποκρίνεται επιτυχώς σε όλες τις σχετικές πτυχές του κριτηρίου, χωρίς ή με ελάχιστες αδυναμίες.</a:t>
            </a:r>
            <a:endParaRPr sz="1600">
              <a:latin typeface="Geologica Light"/>
              <a:ea typeface="Geologica Light"/>
              <a:cs typeface="Geologica Light"/>
              <a:sym typeface="Geologica Light"/>
            </a:endParaRPr>
          </a:p>
        </p:txBody>
      </p:sp>
      <p:sp>
        <p:nvSpPr>
          <p:cNvPr id="333" name="Google Shape;333;p17"/>
          <p:cNvSpPr txBox="1">
            <a:spLocks noGrp="1"/>
          </p:cNvSpPr>
          <p:nvPr>
            <p:ph type="title"/>
          </p:nvPr>
        </p:nvSpPr>
        <p:spPr>
          <a:xfrm>
            <a:off x="432000" y="920300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GB" sz="3900" dirty="0">
                <a:latin typeface="Geologica"/>
                <a:cs typeface="Arial"/>
                <a:sym typeface="Geologica"/>
              </a:rPr>
              <a:t>Υπ</a:t>
            </a:r>
            <a:r>
              <a:rPr lang="en-GB" sz="3900" dirty="0" err="1">
                <a:latin typeface="Geologica"/>
                <a:cs typeface="Arial"/>
                <a:sym typeface="Geologica"/>
              </a:rPr>
              <a:t>ολογισμός</a:t>
            </a:r>
            <a:r>
              <a:rPr lang="en-GB" sz="3900" dirty="0">
                <a:latin typeface="Geologica"/>
                <a:cs typeface="Arial"/>
                <a:sym typeface="Geologica"/>
              </a:rPr>
              <a:t> </a:t>
            </a:r>
            <a:r>
              <a:rPr lang="en-GB" sz="3900" dirty="0" err="1">
                <a:latin typeface="Geologica"/>
                <a:cs typeface="Arial"/>
                <a:sym typeface="Geologica"/>
              </a:rPr>
              <a:t>στ</a:t>
            </a:r>
            <a:r>
              <a:rPr lang="en-GB" sz="3900" dirty="0">
                <a:latin typeface="Geologica"/>
                <a:cs typeface="Arial"/>
                <a:sym typeface="Geologica"/>
              </a:rPr>
              <a:t>αθμισμένης βαθμολογίας και κλίμακα βαθμολόγησης</a:t>
            </a:r>
            <a:endParaRPr sz="3900" dirty="0">
              <a:latin typeface="Geologica"/>
              <a:cs typeface="Arial"/>
              <a:sym typeface="Geologic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8"/>
          <p:cNvSpPr txBox="1">
            <a:spLocks noGrp="1"/>
          </p:cNvSpPr>
          <p:nvPr>
            <p:ph type="body" idx="1"/>
          </p:nvPr>
        </p:nvSpPr>
        <p:spPr>
          <a:xfrm>
            <a:off x="432000" y="1917693"/>
            <a:ext cx="11160000" cy="426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GB" sz="1800" b="1" dirty="0" err="1">
                <a:latin typeface="Geologica"/>
                <a:ea typeface="Geologica"/>
                <a:cs typeface="Geologica"/>
                <a:sym typeface="Geologica"/>
              </a:rPr>
              <a:t>Το</a:t>
            </a:r>
            <a:r>
              <a:rPr lang="en-GB" sz="1800" b="1" dirty="0">
                <a:latin typeface="Geologica"/>
                <a:ea typeface="Geologica"/>
                <a:cs typeface="Geologica"/>
                <a:sym typeface="Geologica"/>
              </a:rPr>
              <a:t> π</a:t>
            </a:r>
            <a:r>
              <a:rPr lang="en-GB" sz="1800" b="1" dirty="0" err="1">
                <a:latin typeface="Geologica"/>
                <a:ea typeface="Geologica"/>
                <a:cs typeface="Geologica"/>
                <a:sym typeface="Geologica"/>
              </a:rPr>
              <a:t>ροσω</a:t>
            </a:r>
            <a:r>
              <a:rPr lang="en-GB" sz="1800" b="1" dirty="0">
                <a:latin typeface="Geologica"/>
                <a:ea typeface="Geologica"/>
                <a:cs typeface="Geologica"/>
                <a:sym typeface="Geologica"/>
              </a:rPr>
              <a:t>πικό της Κοινωνικής Επιχείρησης: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1800" dirty="0">
              <a:latin typeface="Geologica"/>
              <a:ea typeface="Geologica"/>
              <a:cs typeface="Geologica"/>
              <a:sym typeface="Geologica"/>
            </a:endParaRPr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AutoNum type="arabicPeriod"/>
            </a:pP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Δι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αβάζει τον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Οδηγό για τους Υποψηφίους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και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υποβάλλει αίτηση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πριν από την προθεσμία (</a:t>
            </a:r>
            <a:r>
              <a:rPr lang="el-GR" sz="1400" b="1" dirty="0">
                <a:latin typeface="Geologica"/>
                <a:ea typeface="Geologica"/>
                <a:cs typeface="Geologica"/>
                <a:sym typeface="Geologica"/>
              </a:rPr>
              <a:t>18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l-GR" sz="1400" b="1" dirty="0" err="1">
                <a:latin typeface="Geologica"/>
                <a:ea typeface="Geologica"/>
                <a:cs typeface="Geologica"/>
                <a:sym typeface="Geologica"/>
              </a:rPr>
              <a:t>Ιανουαρ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ίου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 202</a:t>
            </a:r>
            <a:r>
              <a:rPr lang="el-GR" sz="1400" b="1" dirty="0">
                <a:latin typeface="Geologica"/>
                <a:ea typeface="Geologica"/>
                <a:cs typeface="Geologica"/>
                <a:sym typeface="Geologica"/>
              </a:rPr>
              <a:t>7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, 23:59 CET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)</a:t>
            </a:r>
            <a:endParaRPr dirty="0"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AutoNum type="arabicPeriod"/>
            </a:pP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Ενημερώνετ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αι για την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επιλογή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l-GR" sz="1400" dirty="0">
                <a:latin typeface="Geologica"/>
                <a:ea typeface="Geologica"/>
                <a:cs typeface="Geologica"/>
                <a:sym typeface="Geologica"/>
              </a:rPr>
              <a:t>του/της σχετικά με τη συμμετοχή στο εκπαιδευτικό πρόγραμμα</a:t>
            </a:r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AutoNum type="arabicPeriod"/>
            </a:pP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Λαμβ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άνει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την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π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ρόσκληση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γι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α τις δια ζώσης εκπαιδευτικές συνεδρίες και, εάν ισχύει, για την επιλεγμένη συμπληρωματική υπηρεσία</a:t>
            </a:r>
            <a:endParaRPr dirty="0"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AutoNum type="arabicPeriod"/>
            </a:pPr>
            <a:r>
              <a:rPr lang="el-GR" sz="1400" dirty="0">
                <a:latin typeface="Geologica"/>
                <a:ea typeface="Geologica"/>
                <a:cs typeface="Geologica"/>
                <a:sym typeface="Geologica"/>
              </a:rPr>
              <a:t>Αν είναι επιλέξιμος/η για την οικονομική ενίσχυση, υ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π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ογράφει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τη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Συμφωνί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α Υπο-Χορηγίας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, μια συμφωνία μεταξύ τ</a:t>
            </a:r>
            <a:r>
              <a:rPr lang="el-GR" sz="1400" dirty="0">
                <a:latin typeface="Geologica"/>
                <a:ea typeface="Geologica"/>
                <a:cs typeface="Geologica"/>
                <a:sym typeface="Geologica"/>
              </a:rPr>
              <a:t>ης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l-GR" sz="1400" dirty="0">
                <a:latin typeface="Geologica"/>
                <a:ea typeface="Geologica"/>
                <a:cs typeface="Geologica"/>
                <a:sym typeface="Geologica"/>
              </a:rPr>
              <a:t>Κοινωνικής Επιχείρησης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που έχει επιλεγεί και </a:t>
            </a:r>
            <a:r>
              <a:rPr lang="el-GR" sz="1400" dirty="0">
                <a:latin typeface="Geologica"/>
                <a:ea typeface="Geologica"/>
                <a:cs typeface="Geologica"/>
                <a:sym typeface="Geologica"/>
              </a:rPr>
              <a:t>της Ακαδημίας Επιχειρηματικότητας</a:t>
            </a:r>
            <a:endParaRPr dirty="0"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AutoNum type="arabicPeriod"/>
            </a:pP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Απ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οκτά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π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ρόσ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βαση στην ηλεκτρονική πλατφόρμα και </a:t>
            </a:r>
            <a:r>
              <a:rPr lang="el-GR" sz="1400" b="1" dirty="0">
                <a:latin typeface="Geologica"/>
                <a:ea typeface="Geologica"/>
                <a:cs typeface="Geologica"/>
                <a:sym typeface="Geologica"/>
              </a:rPr>
              <a:t>συμπληρώνει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τ</a:t>
            </a:r>
            <a:r>
              <a:rPr lang="el-GR" sz="1400" b="1" dirty="0">
                <a:latin typeface="Geologica"/>
                <a:ea typeface="Geologica"/>
                <a:cs typeface="Geologica"/>
                <a:sym typeface="Geologica"/>
              </a:rPr>
              <a:t>ο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 α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ρχικ</a:t>
            </a:r>
            <a:r>
              <a:rPr lang="el-GR" sz="1400" b="1" dirty="0">
                <a:latin typeface="Geologica"/>
                <a:ea typeface="Geologica"/>
                <a:cs typeface="Geologica"/>
                <a:sym typeface="Geologica"/>
              </a:rPr>
              <a:t>ό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 Learning Check-In</a:t>
            </a:r>
            <a:r>
              <a:rPr lang="el-GR" sz="1400" b="1" dirty="0">
                <a:latin typeface="Geologica"/>
                <a:ea typeface="Geologica"/>
                <a:cs typeface="Geologica"/>
                <a:sym typeface="Geologica"/>
              </a:rPr>
              <a:t> (πριν την έναρξη των εκπαιδευτικών συνεδριών)</a:t>
            </a:r>
            <a:endParaRPr dirty="0"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AutoNum type="arabicPeriod"/>
            </a:pPr>
            <a:r>
              <a:rPr lang="el-GR" sz="1400" dirty="0">
                <a:latin typeface="Geologica"/>
                <a:ea typeface="Geologica"/>
                <a:cs typeface="Geologica"/>
                <a:sym typeface="Geologica"/>
              </a:rPr>
              <a:t>Κ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α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λείτ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αι να παρακολουθήσει τουλάχιστον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3 ασύγχρονα μαθήματα ηλεκτρονικής μάθησης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κατά τη διάρκεια του προγράμματος (</a:t>
            </a:r>
            <a:r>
              <a:rPr lang="el-GR" sz="1400" dirty="0">
                <a:latin typeface="Geologica"/>
                <a:ea typeface="Geologica"/>
                <a:cs typeface="Geologica"/>
                <a:sym typeface="Geologica"/>
              </a:rPr>
              <a:t>το αποδεικτικό 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παρα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κολούθησης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μπορεί να υποβληθεί σε μεταγενέστερο στάδιο του προγράμματος) </a:t>
            </a:r>
            <a:endParaRPr dirty="0"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AutoNum type="arabicPeriod"/>
            </a:pP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Παρα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κολουθεί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τουλάχιστον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 1 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δι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α ζώσης 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και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1 διαδικτυακή εκπαιδευτική συνεδρία 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και, εάν ισχύει, τη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συμπληρωματική υπηρεσία</a:t>
            </a:r>
            <a:endParaRPr dirty="0"/>
          </a:p>
        </p:txBody>
      </p:sp>
      <p:sp>
        <p:nvSpPr>
          <p:cNvPr id="340" name="Google Shape;340;p18"/>
          <p:cNvSpPr txBox="1">
            <a:spLocks noGrp="1"/>
          </p:cNvSpPr>
          <p:nvPr>
            <p:ph type="title"/>
          </p:nvPr>
        </p:nvSpPr>
        <p:spPr>
          <a:xfrm>
            <a:off x="432000" y="945693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/>
            <a:r>
              <a:rPr lang="en-GB" sz="3900" dirty="0" err="1">
                <a:latin typeface="Geologica"/>
                <a:cs typeface="Arial"/>
                <a:sym typeface="Geologica"/>
              </a:rPr>
              <a:t>Το</a:t>
            </a:r>
            <a:r>
              <a:rPr lang="en-GB" sz="3900" dirty="0">
                <a:latin typeface="Geologica"/>
                <a:cs typeface="Arial"/>
                <a:sym typeface="Geologica"/>
              </a:rPr>
              <a:t> τα</a:t>
            </a:r>
            <a:r>
              <a:rPr lang="en-GB" sz="3900" dirty="0" err="1">
                <a:latin typeface="Geologica"/>
                <a:cs typeface="Arial"/>
                <a:sym typeface="Geologica"/>
              </a:rPr>
              <a:t>ξίδι</a:t>
            </a:r>
            <a:r>
              <a:rPr lang="en-GB" sz="3900" dirty="0">
                <a:latin typeface="Geologica"/>
                <a:cs typeface="Arial"/>
                <a:sym typeface="Geologica"/>
              </a:rPr>
              <a:t> </a:t>
            </a:r>
            <a:r>
              <a:rPr lang="en-GB" sz="3900" dirty="0" err="1">
                <a:latin typeface="Geologica"/>
                <a:cs typeface="Arial"/>
                <a:sym typeface="Geologica"/>
              </a:rPr>
              <a:t>της</a:t>
            </a:r>
            <a:r>
              <a:rPr lang="en-GB" sz="3900" dirty="0">
                <a:latin typeface="Geologica"/>
                <a:cs typeface="Arial"/>
                <a:sym typeface="Geologica"/>
              </a:rPr>
              <a:t> Κοινωνικής Επ</a:t>
            </a:r>
            <a:r>
              <a:rPr lang="en-GB" sz="3900" dirty="0" err="1">
                <a:latin typeface="Geologica"/>
                <a:cs typeface="Arial"/>
                <a:sym typeface="Geologica"/>
              </a:rPr>
              <a:t>ιχείρησης</a:t>
            </a:r>
            <a:endParaRPr sz="3900" dirty="0">
              <a:latin typeface="Geologica"/>
              <a:cs typeface="Arial"/>
              <a:sym typeface="Geologica"/>
            </a:endParaRPr>
          </a:p>
        </p:txBody>
      </p:sp>
    </p:spTree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"/>
          <p:cNvSpPr txBox="1">
            <a:spLocks noGrp="1"/>
          </p:cNvSpPr>
          <p:nvPr>
            <p:ph type="body" idx="1"/>
          </p:nvPr>
        </p:nvSpPr>
        <p:spPr>
          <a:xfrm>
            <a:off x="432000" y="2228777"/>
            <a:ext cx="11160000" cy="3587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Font typeface="Arial"/>
              <a:buAutoNum type="arabicPeriod" startAt="8"/>
            </a:pPr>
            <a:r>
              <a:rPr lang="el-GR" sz="1400" dirty="0">
                <a:latin typeface="Geologica"/>
                <a:ea typeface="Geologica"/>
                <a:cs typeface="Geologica"/>
                <a:sym typeface="Geologica"/>
              </a:rPr>
              <a:t>Συμπληρώνει το </a:t>
            </a:r>
            <a:r>
              <a:rPr lang="el-GR" sz="1400" b="1" dirty="0">
                <a:latin typeface="Geologica"/>
                <a:ea typeface="Geologica"/>
                <a:cs typeface="Geologica"/>
                <a:sym typeface="Geologica"/>
              </a:rPr>
              <a:t>τελικό Learning </a:t>
            </a:r>
            <a:r>
              <a:rPr lang="el-GR" sz="1400" b="1" dirty="0" err="1">
                <a:latin typeface="Geologica"/>
                <a:ea typeface="Geologica"/>
                <a:cs typeface="Geologica"/>
                <a:sym typeface="Geologica"/>
              </a:rPr>
              <a:t>Check</a:t>
            </a:r>
            <a:r>
              <a:rPr lang="el-GR" sz="1400" b="1" dirty="0">
                <a:latin typeface="Geologica"/>
                <a:ea typeface="Geologica"/>
                <a:cs typeface="Geologica"/>
                <a:sym typeface="Geologica"/>
              </a:rPr>
              <a:t>-In (μετά το πέρας των εκπαιδευτικών συνεδριών)</a:t>
            </a:r>
            <a:endParaRPr dirty="0"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Font typeface="Arial"/>
              <a:buAutoNum type="arabicPeriod" startAt="8"/>
            </a:pP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Πα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ρέχει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απ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οδεικτικό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 παρα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κολούθησης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l-GR" sz="1400" dirty="0">
                <a:latin typeface="Geologica"/>
                <a:ea typeface="Geologica"/>
                <a:cs typeface="Geologica"/>
                <a:sym typeface="Geologica"/>
              </a:rPr>
              <a:t>των 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εν</a:t>
            </a:r>
            <a:r>
              <a:rPr lang="el-GR" sz="1400" dirty="0" err="1">
                <a:latin typeface="Geologica"/>
                <a:ea typeface="Geologica"/>
                <a:cs typeface="Geologica"/>
                <a:sym typeface="Geologica"/>
              </a:rPr>
              <a:t>οτήτων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ηλεκτρονικής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μάθησης</a:t>
            </a:r>
            <a:endParaRPr dirty="0"/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Font typeface="Arial"/>
              <a:buAutoNum type="arabicPeriod" startAt="8"/>
            </a:pP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Λαμβ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άνει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badges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π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ου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του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πα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ρέχουν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ορ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ατή αναγνώριση της μάθησής του</a:t>
            </a:r>
            <a:endParaRPr sz="1400" dirty="0">
              <a:latin typeface="Geologica"/>
              <a:ea typeface="Geologica"/>
              <a:cs typeface="Geologica"/>
              <a:sym typeface="Geologica"/>
            </a:endParaRPr>
          </a:p>
          <a:p>
            <a:pPr marL="342900" lvl="0" indent="-3429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Font typeface="Arial"/>
              <a:buAutoNum type="arabicPeriod" startAt="8"/>
            </a:pP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Λαμβ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άνει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οικονομική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b="1" dirty="0" err="1">
                <a:latin typeface="Geologica"/>
                <a:ea typeface="Geologica"/>
                <a:cs typeface="Geologica"/>
                <a:sym typeface="Geologica"/>
              </a:rPr>
              <a:t>ενίσχυση</a:t>
            </a:r>
            <a:r>
              <a:rPr lang="en-GB" sz="1400" b="1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(όπ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ου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1400" dirty="0" err="1">
                <a:latin typeface="Geologica"/>
                <a:ea typeface="Geologica"/>
                <a:cs typeface="Geologica"/>
                <a:sym typeface="Geologica"/>
              </a:rPr>
              <a:t>ισχύει</a:t>
            </a:r>
            <a:r>
              <a:rPr lang="en-GB" sz="1400" dirty="0">
                <a:latin typeface="Geologica"/>
                <a:ea typeface="Geologica"/>
                <a:cs typeface="Geologica"/>
                <a:sym typeface="Geologica"/>
              </a:rPr>
              <a:t>)</a:t>
            </a:r>
            <a:endParaRPr sz="1800" dirty="0"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347" name="Google Shape;347;p4"/>
          <p:cNvSpPr txBox="1">
            <a:spLocks noGrp="1"/>
          </p:cNvSpPr>
          <p:nvPr>
            <p:ph type="title"/>
          </p:nvPr>
        </p:nvSpPr>
        <p:spPr>
          <a:xfrm>
            <a:off x="432000" y="945693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GB" sz="3900" dirty="0" err="1">
                <a:latin typeface="Geologica"/>
                <a:ea typeface="Geologica"/>
                <a:cs typeface="Geologica"/>
                <a:sym typeface="Geologica"/>
              </a:rPr>
              <a:t>Το</a:t>
            </a:r>
            <a:r>
              <a:rPr lang="en-GB" sz="3900" dirty="0">
                <a:latin typeface="Geologica"/>
                <a:ea typeface="Geologica"/>
                <a:cs typeface="Geologica"/>
                <a:sym typeface="Geologica"/>
              </a:rPr>
              <a:t> τα</a:t>
            </a:r>
            <a:r>
              <a:rPr lang="en-GB" sz="3900" dirty="0" err="1">
                <a:latin typeface="Geologica"/>
                <a:ea typeface="Geologica"/>
                <a:cs typeface="Geologica"/>
                <a:sym typeface="Geologica"/>
              </a:rPr>
              <a:t>ξίδι</a:t>
            </a:r>
            <a:r>
              <a:rPr lang="en-GB" sz="3900" dirty="0"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GB" sz="3900" dirty="0" err="1">
                <a:latin typeface="Geologica"/>
                <a:ea typeface="Geologica"/>
                <a:cs typeface="Geologica"/>
                <a:sym typeface="Geologica"/>
              </a:rPr>
              <a:t>της</a:t>
            </a:r>
            <a:r>
              <a:rPr lang="en-GB" sz="3900" dirty="0">
                <a:latin typeface="Geologica"/>
                <a:ea typeface="Geologica"/>
                <a:cs typeface="Geologica"/>
                <a:sym typeface="Geologica"/>
              </a:rPr>
              <a:t> Κοινωνικής Επ</a:t>
            </a:r>
            <a:r>
              <a:rPr lang="en-GB" sz="3900" dirty="0" err="1">
                <a:latin typeface="Geologica"/>
                <a:ea typeface="Geologica"/>
                <a:cs typeface="Geologica"/>
                <a:sym typeface="Geologica"/>
              </a:rPr>
              <a:t>ιχείρησης</a:t>
            </a:r>
            <a:endParaRPr sz="3900" dirty="0">
              <a:latin typeface="Geologica"/>
              <a:ea typeface="Geologica"/>
              <a:cs typeface="Geologica"/>
              <a:sym typeface="Geologica"/>
            </a:endParaRPr>
          </a:p>
        </p:txBody>
      </p:sp>
    </p:spTree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9"/>
          <p:cNvSpPr txBox="1">
            <a:spLocks noGrp="1"/>
          </p:cNvSpPr>
          <p:nvPr>
            <p:ph type="title"/>
          </p:nvPr>
        </p:nvSpPr>
        <p:spPr>
          <a:xfrm>
            <a:off x="432000" y="920300"/>
            <a:ext cx="1142692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ct val="51282"/>
              <a:buNone/>
            </a:pPr>
            <a:r>
              <a:rPr lang="en-GB" sz="3900" dirty="0" err="1">
                <a:latin typeface="Geologica"/>
                <a:ea typeface="Geologica"/>
                <a:cs typeface="Geologica"/>
                <a:sym typeface="Geologica"/>
              </a:rPr>
              <a:t>Χρονοδιάγρ</a:t>
            </a:r>
            <a:r>
              <a:rPr lang="en-GB" sz="3900" dirty="0">
                <a:latin typeface="Geologica"/>
                <a:ea typeface="Geologica"/>
                <a:cs typeface="Geologica"/>
                <a:sym typeface="Geologica"/>
              </a:rPr>
              <a:t>αμμα για τις δραστηριότητες κατάρτισης κοινωνικών επιχειρήσεων για το 202</a:t>
            </a:r>
            <a:r>
              <a:rPr lang="el-GR" sz="3900" dirty="0">
                <a:latin typeface="Geologica"/>
                <a:ea typeface="Geologica"/>
                <a:cs typeface="Geologica"/>
                <a:sym typeface="Geologica"/>
              </a:rPr>
              <a:t>7</a:t>
            </a:r>
            <a:endParaRPr sz="3900" dirty="0">
              <a:latin typeface="Geologica"/>
              <a:ea typeface="Geologica"/>
              <a:cs typeface="Geologica"/>
              <a:sym typeface="Geologica"/>
            </a:endParaRPr>
          </a:p>
        </p:txBody>
      </p:sp>
      <p:graphicFrame>
        <p:nvGraphicFramePr>
          <p:cNvPr id="353" name="Google Shape;353;p19"/>
          <p:cNvGraphicFramePr/>
          <p:nvPr>
            <p:extLst>
              <p:ext uri="{D42A27DB-BD31-4B8C-83A1-F6EECF244321}">
                <p14:modId xmlns:p14="http://schemas.microsoft.com/office/powerpoint/2010/main" val="512104460"/>
              </p:ext>
            </p:extLst>
          </p:nvPr>
        </p:nvGraphicFramePr>
        <p:xfrm>
          <a:off x="820757" y="2205872"/>
          <a:ext cx="10649425" cy="3444330"/>
        </p:xfrm>
        <a:graphic>
          <a:graphicData uri="http://schemas.openxmlformats.org/drawingml/2006/table">
            <a:tbl>
              <a:tblPr firstRow="1" bandRow="1">
                <a:noFill/>
                <a:tableStyleId>{5D2E883E-0940-4795-A087-5E9EB650E59C}</a:tableStyleId>
              </a:tblPr>
              <a:tblGrid>
                <a:gridCol w="541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Δραστηριότητα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5E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Ημερομηνία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5E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Πρόσκληση εκδήλωσης ενδιαφέροντος</a:t>
                      </a:r>
                      <a:endParaRPr sz="12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l-GR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13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l-GR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Οκτωβ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ρίου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202</a:t>
                      </a:r>
                      <a:r>
                        <a:rPr lang="el-GR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6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- </a:t>
                      </a:r>
                      <a:r>
                        <a:rPr lang="el-GR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18</a:t>
                      </a:r>
                      <a:r>
                        <a:rPr lang="en-GB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l-GR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Ιανουαρίου</a:t>
                      </a:r>
                      <a:r>
                        <a:rPr lang="en-GB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n-GB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202</a:t>
                      </a:r>
                      <a:r>
                        <a:rPr lang="el-GR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7</a:t>
                      </a:r>
                      <a:endParaRPr sz="12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Αξιολόγηση αιτήσεων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l-GR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19</a:t>
                      </a:r>
                      <a:r>
                        <a:rPr lang="en-GB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l-GR" sz="1200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Ιανουαρ</a:t>
                      </a:r>
                      <a:r>
                        <a:rPr lang="en-GB" sz="1200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ίου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202</a:t>
                      </a:r>
                      <a:r>
                        <a:rPr lang="el-GR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7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– </a:t>
                      </a:r>
                      <a:r>
                        <a:rPr lang="el-GR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αρχές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l-GR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Φεβρουαρίου</a:t>
                      </a:r>
                      <a:r>
                        <a:rPr lang="en-GB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202</a:t>
                      </a:r>
                      <a:r>
                        <a:rPr lang="el-GR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7</a:t>
                      </a:r>
                      <a:endParaRPr sz="12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Ανακοίνωση αποτελεσμάτων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μέσ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 </a:t>
                      </a:r>
                      <a:r>
                        <a:rPr lang="el-GR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Φεβρουαρίου 2027</a:t>
                      </a:r>
                      <a:endParaRPr sz="12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Προσφυγές/Παράπονα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εντός 5 ημερολογιακών ημερών από την ανακοίνωση των αποτελεσμάτων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Επίλυση παραπόνων</a:t>
                      </a:r>
                      <a:endParaRPr sz="12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0" i="0" u="none" strike="noStrike" cap="none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εντός 7 ημερολογιακών ημερών από τη λήξη της προθεσμίας υποβολής ενστάσεων</a:t>
                      </a:r>
                      <a:endParaRPr sz="12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38341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0" i="0" u="none" strike="noStrike" cap="none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Υπογραφή της Συμφωνίας Υπο-Χορηγίας (SGA)</a:t>
                      </a:r>
                      <a:endParaRPr sz="12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1 μήνας από τη δημοσίευση των αποτελεσμάτων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34531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0" i="0" u="none" strike="noStrike" cap="none" dirty="0" err="1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Πρόσ</a:t>
                      </a:r>
                      <a:r>
                        <a:rPr lang="en-GB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βαση στην ηλεκτρονική πλατφόρμα και </a:t>
                      </a:r>
                      <a:r>
                        <a:rPr lang="el-GR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αρχικό </a:t>
                      </a:r>
                      <a:r>
                        <a:rPr lang="en-GB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Learning Check-In 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από τα </a:t>
                      </a:r>
                      <a:r>
                        <a:rPr lang="el-GR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τέλη</a:t>
                      </a:r>
                      <a:r>
                        <a:rPr lang="en-GB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l-GR" sz="1200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Φεβρουαρίου</a:t>
                      </a:r>
                      <a:endParaRPr sz="12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34531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0" i="0" u="none" strike="noStrike" cap="none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Συμμετοχή σε 3 ασύγχρονα μαθήματα ηλεκτρονικής μάθησης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l-GR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τέλη Φεβρουαρίου 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- </a:t>
                      </a:r>
                      <a:r>
                        <a:rPr lang="el-GR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Ιούνιο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ς 2027</a:t>
                      </a:r>
                      <a:endParaRPr sz="12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"/>
          <p:cNvSpPr txBox="1">
            <a:spLocks noGrp="1"/>
          </p:cNvSpPr>
          <p:nvPr>
            <p:ph type="title"/>
          </p:nvPr>
        </p:nvSpPr>
        <p:spPr>
          <a:xfrm>
            <a:off x="432000" y="920300"/>
            <a:ext cx="1142692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340"/>
              </a:buClr>
              <a:buSzPct val="51282"/>
              <a:buNone/>
            </a:pPr>
            <a:r>
              <a:rPr lang="en-GB" sz="3900" dirty="0" err="1">
                <a:latin typeface="Geologica"/>
                <a:ea typeface="Geologica"/>
                <a:cs typeface="Geologica"/>
                <a:sym typeface="Geologica"/>
              </a:rPr>
              <a:t>Χρονοδιάγρ</a:t>
            </a:r>
            <a:r>
              <a:rPr lang="en-GB" sz="3900" dirty="0">
                <a:latin typeface="Geologica"/>
                <a:ea typeface="Geologica"/>
                <a:cs typeface="Geologica"/>
                <a:sym typeface="Geologica"/>
              </a:rPr>
              <a:t>αμμα για τις δραστηριότητες κατάρτισης κοινωνικών επιχειρήσεων για το 202</a:t>
            </a:r>
            <a:r>
              <a:rPr lang="el-GR" sz="3900" dirty="0">
                <a:latin typeface="Geologica"/>
                <a:ea typeface="Geologica"/>
                <a:cs typeface="Geologica"/>
                <a:sym typeface="Geologica"/>
              </a:rPr>
              <a:t>7</a:t>
            </a:r>
            <a:endParaRPr sz="3900" dirty="0">
              <a:latin typeface="Geologica"/>
              <a:ea typeface="Geologica"/>
              <a:cs typeface="Geologica"/>
              <a:sym typeface="Geologica"/>
            </a:endParaRPr>
          </a:p>
        </p:txBody>
      </p:sp>
      <p:graphicFrame>
        <p:nvGraphicFramePr>
          <p:cNvPr id="359" name="Google Shape;359;p6"/>
          <p:cNvGraphicFramePr/>
          <p:nvPr>
            <p:extLst>
              <p:ext uri="{D42A27DB-BD31-4B8C-83A1-F6EECF244321}">
                <p14:modId xmlns:p14="http://schemas.microsoft.com/office/powerpoint/2010/main" val="2831505031"/>
              </p:ext>
            </p:extLst>
          </p:nvPr>
        </p:nvGraphicFramePr>
        <p:xfrm>
          <a:off x="914314" y="2363638"/>
          <a:ext cx="10649425" cy="2509550"/>
        </p:xfrm>
        <a:graphic>
          <a:graphicData uri="http://schemas.openxmlformats.org/drawingml/2006/table">
            <a:tbl>
              <a:tblPr firstRow="1" bandRow="1">
                <a:noFill/>
                <a:tableStyleId>{5D2E883E-0940-4795-A087-5E9EB650E59C}</a:tableStyleId>
              </a:tblPr>
              <a:tblGrid>
                <a:gridCol w="541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Δραστηριότητα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5E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Ημερομηνία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5E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34531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0" i="0" u="none" strike="noStrike" cap="none" dirty="0" err="1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Συμμετοχή</a:t>
                      </a:r>
                      <a:r>
                        <a:rPr lang="en-GB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n-GB" sz="1200" b="0" i="0" u="none" strike="noStrike" cap="none" dirty="0" err="1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στις</a:t>
                      </a:r>
                      <a:r>
                        <a:rPr lang="en-GB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n-GB" sz="1200" b="0" i="0" u="none" strike="noStrike" cap="none" dirty="0" err="1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δι</a:t>
                      </a:r>
                      <a:r>
                        <a:rPr lang="en-GB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 ζώσης και διαδικτυακές εκπαιδευτικές συνεδρίες, καθώς και στις συμπληρωματικές υπηρεσίες (202</a:t>
                      </a:r>
                      <a:r>
                        <a:rPr lang="el-GR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7</a:t>
                      </a:r>
                      <a:r>
                        <a:rPr lang="en-GB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)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Μάρτιος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– </a:t>
                      </a:r>
                      <a:r>
                        <a:rPr lang="el-GR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Απρίλιος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202</a:t>
                      </a:r>
                      <a:r>
                        <a:rPr lang="el-GR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7</a:t>
                      </a:r>
                      <a:endParaRPr sz="1200" u="none" strike="noStrike" cap="none" dirty="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34531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l-GR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Τελικό </a:t>
                      </a:r>
                      <a:r>
                        <a:rPr lang="en-GB" sz="1200" b="0" i="0" u="none" strike="noStrike" cap="none" dirty="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Learning Check-In</a:t>
                      </a:r>
                      <a:endParaRPr sz="1200" b="0" i="0" u="none" strike="noStrike" cap="none" dirty="0">
                        <a:solidFill>
                          <a:schemeClr val="dk1"/>
                        </a:solidFill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Μετά το τέλος κάθε ολοκληρωμένης εθνικής εκπαιδευτικής συνεδρίας (δια ζώσης &amp; διαδικτυακής)</a:t>
                      </a:r>
                      <a:endParaRPr sz="1200" u="none" strike="noStrike" cap="none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34531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b="0" i="0" u="none" strike="noStrike" cap="none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Παροχή οικονομικής ενίσχυσης στις κοινωνικές επιχειρήσεις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Μετά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την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υποβ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ολή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απ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οδεικτικού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l-GR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παρακολούθη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σης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τουλάχιστον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3 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ενοτήτων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ηλεκτρονικής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μάθησης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(από 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τον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συμμετέχοντ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α), επιβεβαίωση συμμετοχής σε 1 δια ζώσης και 1 διαδικτυακή εκπαιδευτική δραστηριότητα (από </a:t>
                      </a:r>
                      <a:r>
                        <a:rPr lang="el-GR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την Ακαδημία Επιχειρηματικότητας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), καθώς και </a:t>
                      </a:r>
                      <a:r>
                        <a:rPr lang="en-GB" sz="1200" u="none" strike="noStrike" cap="none" dirty="0" err="1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συμ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πλήρωση </a:t>
                      </a:r>
                      <a:r>
                        <a:rPr lang="el-GR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των 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Learning Check-In</a:t>
                      </a:r>
                      <a:r>
                        <a:rPr lang="en-US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s</a:t>
                      </a:r>
                      <a:r>
                        <a:rPr lang="en-GB" sz="1200" u="none" strike="noStrike" cap="none" dirty="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 (από τον συμμετέχοντα)</a:t>
                      </a:r>
                      <a:endParaRPr sz="14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>
          <a:extLst>
            <a:ext uri="{FF2B5EF4-FFF2-40B4-BE49-F238E27FC236}">
              <a16:creationId xmlns:a16="http://schemas.microsoft.com/office/drawing/2014/main" id="{41AA7D4F-461F-25DB-5FB8-5A0DA3C4D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1">
            <a:extLst>
              <a:ext uri="{FF2B5EF4-FFF2-40B4-BE49-F238E27FC236}">
                <a16:creationId xmlns:a16="http://schemas.microsoft.com/office/drawing/2014/main" id="{039F273B-7081-EF7B-89E1-2F61373A91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2000" y="1105949"/>
            <a:ext cx="1116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GB" sz="3900">
                <a:latin typeface="Geologica"/>
                <a:ea typeface="Geologica"/>
                <a:cs typeface="Geologica"/>
                <a:sym typeface="Geologica"/>
              </a:rPr>
              <a:t>Κάντε εγγραφή τώρα!</a:t>
            </a:r>
            <a:endParaRPr sz="3900"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2F6F2B-EB47-C6FC-3B22-08BF37ED7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238" y="2077949"/>
            <a:ext cx="3710233" cy="3710233"/>
          </a:xfrm>
          <a:prstGeom prst="rect">
            <a:avLst/>
          </a:prstGeom>
        </p:spPr>
      </p:pic>
      <p:sp>
        <p:nvSpPr>
          <p:cNvPr id="4" name="Google Shape;366;p21">
            <a:extLst>
              <a:ext uri="{FF2B5EF4-FFF2-40B4-BE49-F238E27FC236}">
                <a16:creationId xmlns:a16="http://schemas.microsoft.com/office/drawing/2014/main" id="{FE1BDD36-2668-183B-0ED4-25319CE225B3}"/>
              </a:ext>
            </a:extLst>
          </p:cNvPr>
          <p:cNvSpPr txBox="1"/>
          <p:nvPr/>
        </p:nvSpPr>
        <p:spPr>
          <a:xfrm>
            <a:off x="3724570" y="5788182"/>
            <a:ext cx="457485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Geologica" panose="020B0604020202020204" charset="0"/>
                <a:sym typeface="Arial"/>
                <a:hlinkClick r:id="rId4"/>
              </a:rPr>
              <a:t>https://forms.gle/uXrW6KxpCc16tVAi7</a:t>
            </a:r>
            <a:endParaRPr sz="1800" b="0" i="0" u="none" strike="noStrike" cap="none" dirty="0">
              <a:solidFill>
                <a:srgbClr val="000000"/>
              </a:solidFill>
              <a:latin typeface="Geologica" panose="020B060402020202020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7279673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"/>
          <p:cNvSpPr txBox="1">
            <a:spLocks noGrp="1"/>
          </p:cNvSpPr>
          <p:nvPr>
            <p:ph type="ctrTitle"/>
          </p:nvPr>
        </p:nvSpPr>
        <p:spPr>
          <a:xfrm>
            <a:off x="561449" y="2108850"/>
            <a:ext cx="4913400" cy="26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GB">
                <a:latin typeface="Geologica"/>
                <a:ea typeface="Geologica"/>
                <a:cs typeface="Geologica"/>
                <a:sym typeface="Geologica"/>
              </a:rPr>
              <a:t>Ερωτήσεις;</a:t>
            </a:r>
            <a:endParaRPr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373" name="Google Shape;373;p5"/>
          <p:cNvSpPr txBox="1"/>
          <p:nvPr/>
        </p:nvSpPr>
        <p:spPr>
          <a:xfrm>
            <a:off x="561449" y="4487540"/>
            <a:ext cx="513234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Επικοινωνήστε με την υπεύθυνη του έργου, Βίκυ Αξαοπούλου, μέσω email στο </a:t>
            </a:r>
            <a:r>
              <a:rPr lang="en-GB" sz="1800" b="0" i="0" u="sng" strike="noStrike" cap="none">
                <a:solidFill>
                  <a:srgbClr val="1155CC"/>
                </a:solidFill>
                <a:latin typeface="Geologica"/>
                <a:ea typeface="Geologica"/>
                <a:cs typeface="Geologica"/>
                <a:sym typeface="Geologic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vicky.axaopoulou@akep.eu</a:t>
            </a:r>
            <a:r>
              <a:rPr lang="en-GB" sz="1800" b="0" i="0" u="none" strike="noStrike" cap="none">
                <a:solidFill>
                  <a:srgbClr val="1155CC"/>
                </a:solidFill>
                <a:latin typeface="Geologica"/>
                <a:ea typeface="Geologica"/>
                <a:cs typeface="Geologica"/>
                <a:sym typeface="Geologica"/>
              </a:rPr>
              <a:t> </a:t>
            </a:r>
            <a:r>
              <a:rPr lang="en-GB" sz="1800" b="0" i="0" u="none" strike="noStrike" cap="non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</p:spTree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Buy Social Europe B2B">
  <a:themeElements>
    <a:clrScheme name="Custom 1">
      <a:dk1>
        <a:srgbClr val="0D0B28"/>
      </a:dk1>
      <a:lt1>
        <a:srgbClr val="FFFFFF"/>
      </a:lt1>
      <a:dk2>
        <a:srgbClr val="0B0765"/>
      </a:dk2>
      <a:lt2>
        <a:srgbClr val="CC5CCA"/>
      </a:lt2>
      <a:accent1>
        <a:srgbClr val="2965DF"/>
      </a:accent1>
      <a:accent2>
        <a:srgbClr val="FBB477"/>
      </a:accent2>
      <a:accent3>
        <a:srgbClr val="C25DCC"/>
      </a:accent3>
      <a:accent4>
        <a:srgbClr val="B9235D"/>
      </a:accent4>
      <a:accent5>
        <a:srgbClr val="F7931C"/>
      </a:accent5>
      <a:accent6>
        <a:srgbClr val="0B0765"/>
      </a:accent6>
      <a:hlink>
        <a:srgbClr val="2B64E0"/>
      </a:hlink>
      <a:folHlink>
        <a:srgbClr val="892FB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uy Social Europe B2B">
  <a:themeElements>
    <a:clrScheme name="Custom 1">
      <a:dk1>
        <a:srgbClr val="0D0B28"/>
      </a:dk1>
      <a:lt1>
        <a:srgbClr val="FFFFFF"/>
      </a:lt1>
      <a:dk2>
        <a:srgbClr val="0B0765"/>
      </a:dk2>
      <a:lt2>
        <a:srgbClr val="CC5CCA"/>
      </a:lt2>
      <a:accent1>
        <a:srgbClr val="2965DF"/>
      </a:accent1>
      <a:accent2>
        <a:srgbClr val="FBB477"/>
      </a:accent2>
      <a:accent3>
        <a:srgbClr val="C25DCC"/>
      </a:accent3>
      <a:accent4>
        <a:srgbClr val="B9235D"/>
      </a:accent4>
      <a:accent5>
        <a:srgbClr val="F7931C"/>
      </a:accent5>
      <a:accent6>
        <a:srgbClr val="0B0765"/>
      </a:accent6>
      <a:hlink>
        <a:srgbClr val="2B64E0"/>
      </a:hlink>
      <a:folHlink>
        <a:srgbClr val="892FB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1937</Words>
  <Application>Microsoft Office PowerPoint</Application>
  <PresentationFormat>Widescreen</PresentationFormat>
  <Paragraphs>217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Geologica</vt:lpstr>
      <vt:lpstr>Geologica </vt:lpstr>
      <vt:lpstr>Montserrat</vt:lpstr>
      <vt:lpstr>Calibri</vt:lpstr>
      <vt:lpstr>Montserrat Light</vt:lpstr>
      <vt:lpstr>Geologica Medium</vt:lpstr>
      <vt:lpstr>Arial</vt:lpstr>
      <vt:lpstr>Geologica Light</vt:lpstr>
      <vt:lpstr>Geologica SemiBold</vt:lpstr>
      <vt:lpstr>Buy Social Europe B2B</vt:lpstr>
      <vt:lpstr>Buy Social Europe B2B</vt:lpstr>
      <vt:lpstr>PowerPoint Presentation</vt:lpstr>
      <vt:lpstr>PowerPoint Presentation</vt:lpstr>
      <vt:lpstr>ΓΙΑΤΙ το έργο DiGi SEII;</vt:lpstr>
      <vt:lpstr>Στόχος του Προγράμματος Εκπαίδευσης DiGi SEII</vt:lpstr>
      <vt:lpstr>Τι προσφέρει η εκπαίδευση του DiGi SEII</vt:lpstr>
      <vt:lpstr>Γιατί να συμμετάσχετε στο Πρόγραμμα Εκπαίδευσης DiGi SEII;</vt:lpstr>
      <vt:lpstr>Περιγραφή Προγράμματος για Κοινωνικές Επιχειρήσεις &amp; Εκπαιδευτική Διαδρομή</vt:lpstr>
      <vt:lpstr>Δραστηριότητες για το 2027</vt:lpstr>
      <vt:lpstr>Προβλεπόµενη συμμετοχή</vt:lpstr>
      <vt:lpstr>Διάρκεια &amp; συνολική προσπάθεια</vt:lpstr>
      <vt:lpstr>Τοποθεσίες και Χρονοδιάγραμμα των εκπαιδευτικών συνεδριών</vt:lpstr>
      <vt:lpstr>Εκπαιδευτικό Περιεχόμενο</vt:lpstr>
      <vt:lpstr>PowerPoint Presentation</vt:lpstr>
      <vt:lpstr>Μοντέλο χρηματοδότησης βάσει απόστασης </vt:lpstr>
      <vt:lpstr>PowerPoint Presentation</vt:lpstr>
      <vt:lpstr>Διαδικασία εγγραφής στο εκπαιδευτικό πρόγραμμα</vt:lpstr>
      <vt:lpstr>Φόρμα εγγραφής</vt:lpstr>
      <vt:lpstr>PowerPoint Presentation</vt:lpstr>
      <vt:lpstr>Κριτήρια Αξιολόγησης</vt:lpstr>
      <vt:lpstr>Υπολογισμός σταθμισμένης βαθμολογίας και κλίμακα βαθμολόγησης</vt:lpstr>
      <vt:lpstr>Το ταξίδι της Κοινωνικής Επιχείρησης</vt:lpstr>
      <vt:lpstr>Το ταξίδι της Κοινωνικής Επιχείρησης</vt:lpstr>
      <vt:lpstr>Χρονοδιάγραμμα για τις δραστηριότητες κατάρτισης κοινωνικών επιχειρήσεων για το 2027</vt:lpstr>
      <vt:lpstr>Χρονοδιάγραμμα για τις δραστηριότητες κατάρτισης κοινωνικών επιχειρήσεων για το 2027</vt:lpstr>
      <vt:lpstr>Κάντε εγγραφή τώρα!</vt:lpstr>
      <vt:lpstr>Ερωτήσεις;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</dc:creator>
  <cp:lastModifiedBy>user</cp:lastModifiedBy>
  <cp:revision>25</cp:revision>
  <dcterms:modified xsi:type="dcterms:W3CDTF">2026-10-13T13:02:01Z</dcterms:modified>
</cp:coreProperties>
</file>